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95" r:id="rId4"/>
  </p:sldMasterIdLst>
  <p:notesMasterIdLst>
    <p:notesMasterId r:id="rId48"/>
  </p:notesMasterIdLst>
  <p:handoutMasterIdLst>
    <p:handoutMasterId r:id="rId49"/>
  </p:handoutMasterIdLst>
  <p:sldIdLst>
    <p:sldId id="1534" r:id="rId5"/>
    <p:sldId id="1634" r:id="rId6"/>
    <p:sldId id="1607" r:id="rId7"/>
    <p:sldId id="1608" r:id="rId8"/>
    <p:sldId id="1609" r:id="rId9"/>
    <p:sldId id="1610" r:id="rId10"/>
    <p:sldId id="1611" r:id="rId11"/>
    <p:sldId id="1612" r:id="rId12"/>
    <p:sldId id="1613" r:id="rId13"/>
    <p:sldId id="1614" r:id="rId14"/>
    <p:sldId id="1615" r:id="rId15"/>
    <p:sldId id="1616" r:id="rId16"/>
    <p:sldId id="1617" r:id="rId17"/>
    <p:sldId id="1618" r:id="rId18"/>
    <p:sldId id="1619" r:id="rId19"/>
    <p:sldId id="1620" r:id="rId20"/>
    <p:sldId id="1621" r:id="rId21"/>
    <p:sldId id="1573" r:id="rId22"/>
    <p:sldId id="1575" r:id="rId23"/>
    <p:sldId id="1601" r:id="rId24"/>
    <p:sldId id="1592" r:id="rId25"/>
    <p:sldId id="1602" r:id="rId26"/>
    <p:sldId id="1593" r:id="rId27"/>
    <p:sldId id="1595" r:id="rId28"/>
    <p:sldId id="1594" r:id="rId29"/>
    <p:sldId id="1596" r:id="rId30"/>
    <p:sldId id="1597" r:id="rId31"/>
    <p:sldId id="1599" r:id="rId32"/>
    <p:sldId id="1600" r:id="rId33"/>
    <p:sldId id="1633" r:id="rId34"/>
    <p:sldId id="1571" r:id="rId35"/>
    <p:sldId id="1628" r:id="rId36"/>
    <p:sldId id="1629" r:id="rId37"/>
    <p:sldId id="1630" r:id="rId38"/>
    <p:sldId id="1631" r:id="rId39"/>
    <p:sldId id="1624" r:id="rId40"/>
    <p:sldId id="1625" r:id="rId41"/>
    <p:sldId id="1626" r:id="rId42"/>
    <p:sldId id="1622" r:id="rId43"/>
    <p:sldId id="1627" r:id="rId44"/>
    <p:sldId id="1632" r:id="rId45"/>
    <p:sldId id="1586" r:id="rId46"/>
    <p:sldId id="1587" r:id="rId47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900"/>
    <a:srgbClr val="00BCF2"/>
    <a:srgbClr val="0078D7"/>
    <a:srgbClr val="353535"/>
    <a:srgbClr val="525252"/>
    <a:srgbClr val="B4009E"/>
    <a:srgbClr val="000000"/>
    <a:srgbClr val="B4A0FF"/>
    <a:srgbClr val="00B294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0481" autoAdjust="0"/>
  </p:normalViewPr>
  <p:slideViewPr>
    <p:cSldViewPr snapToGrid="0">
      <p:cViewPr varScale="1">
        <p:scale>
          <a:sx n="65" d="100"/>
          <a:sy n="65" d="100"/>
        </p:scale>
        <p:origin x="1262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8/26/2019 1:55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8/26/2019 1:55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pt-br/azure/event-grid/resize-images-on-storage-blob-upload-event" TargetMode="External"/><Relationship Id="rId3" Type="http://schemas.openxmlformats.org/officeDocument/2006/relationships/hyperlink" Target="https://docs.microsoft.com/pt-br/azure/azure-functions/functions-create-first-azure-function" TargetMode="External"/><Relationship Id="rId7" Type="http://schemas.openxmlformats.org/officeDocument/2006/relationships/hyperlink" Target="https://docs.microsoft.com/pt-br/azure/azure-functions/functions-bindings-storage-queue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ocs.microsoft.com/pt-br/azure/azure-functions/functions-bindings-storage-blob" TargetMode="External"/><Relationship Id="rId5" Type="http://schemas.openxmlformats.org/officeDocument/2006/relationships/hyperlink" Target="https://docs.microsoft.com/pt-br/azure/azure-functions/functions-bindings-cosmosdb-v2" TargetMode="External"/><Relationship Id="rId10" Type="http://schemas.openxmlformats.org/officeDocument/2006/relationships/hyperlink" Target="https://docs.microsoft.com/pt-br/azure/azure-functions/functions-bindings-service-bus" TargetMode="External"/><Relationship Id="rId4" Type="http://schemas.openxmlformats.org/officeDocument/2006/relationships/hyperlink" Target="https://docs.microsoft.com/pt-br/azure/azure-functions/functions-create-scheduled-function" TargetMode="External"/><Relationship Id="rId9" Type="http://schemas.openxmlformats.org/officeDocument/2006/relationships/hyperlink" Target="https://docs.microsoft.com/pt-br/azure/azure-functions/functions-bindings-event-hubs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cdbsla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pt-br/azure/app-service/web-sites-scale" TargetMode="External"/><Relationship Id="rId13" Type="http://schemas.openxmlformats.org/officeDocument/2006/relationships/hyperlink" Target="https://docs.microsoft.com/pt-br/azure/app-service/configure-authentication-provider-google" TargetMode="External"/><Relationship Id="rId18" Type="http://schemas.openxmlformats.org/officeDocument/2006/relationships/hyperlink" Target="https://docs.microsoft.com/pt-br/azure/app-service/overview-managed-identity" TargetMode="External"/><Relationship Id="rId3" Type="http://schemas.openxmlformats.org/officeDocument/2006/relationships/hyperlink" Target="https://docs.microsoft.com/pt-br/azure/app-service/webjobs-create" TargetMode="External"/><Relationship Id="rId7" Type="http://schemas.openxmlformats.org/officeDocument/2006/relationships/hyperlink" Target="https://docs.microsoft.com/pt-br/cli/azure/install-azure-cli" TargetMode="External"/><Relationship Id="rId12" Type="http://schemas.openxmlformats.org/officeDocument/2006/relationships/hyperlink" Target="https://docs.microsoft.com/pt-br/azure/app-service/configure-authentication-provider-aad" TargetMode="External"/><Relationship Id="rId17" Type="http://schemas.openxmlformats.org/officeDocument/2006/relationships/hyperlink" Target="https://docs.microsoft.com/pt-br/azure/app-service/app-service-ip-restrictions" TargetMode="External"/><Relationship Id="rId2" Type="http://schemas.openxmlformats.org/officeDocument/2006/relationships/slide" Target="../slides/slide38.xml"/><Relationship Id="rId16" Type="http://schemas.openxmlformats.org/officeDocument/2006/relationships/hyperlink" Target="https://docs.microsoft.com/pt-br/azure/app-service/configure-authentication-provider-microsoft" TargetMode="External"/><Relationship Id="rId20" Type="http://schemas.openxmlformats.org/officeDocument/2006/relationships/hyperlink" Target="https://docs.microsoft.com/pt-br/azure/azure-functions/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ocs.microsoft.com/pt-br/powershell/azureps-cmdlets-docs" TargetMode="External"/><Relationship Id="rId11" Type="http://schemas.openxmlformats.org/officeDocument/2006/relationships/hyperlink" Target="https://www.microsoft.com/en-us/trustcenter" TargetMode="External"/><Relationship Id="rId5" Type="http://schemas.openxmlformats.org/officeDocument/2006/relationships/hyperlink" Target="https://docs.microsoft.com/pt-br/azure/app-service/deploy-staging-slots" TargetMode="External"/><Relationship Id="rId15" Type="http://schemas.openxmlformats.org/officeDocument/2006/relationships/hyperlink" Target="https://docs.microsoft.com/pt-br/azure/app-service/configure-authentication-provider-twitter" TargetMode="External"/><Relationship Id="rId10" Type="http://schemas.openxmlformats.org/officeDocument/2006/relationships/hyperlink" Target="https://azure.microsoft.com/support/legal/sla/app-service/" TargetMode="External"/><Relationship Id="rId19" Type="http://schemas.openxmlformats.org/officeDocument/2006/relationships/hyperlink" Target="https://azure.microsoft.com/marketplace/" TargetMode="External"/><Relationship Id="rId4" Type="http://schemas.openxmlformats.org/officeDocument/2006/relationships/hyperlink" Target="https://docs.microsoft.com/pt-br/azure/app-service/deploy-continuous-deployment" TargetMode="External"/><Relationship Id="rId9" Type="http://schemas.openxmlformats.org/officeDocument/2006/relationships/hyperlink" Target="https://docs.microsoft.com/pt-br/azure/monitoring-and-diagnostics/insights-how-to-scale" TargetMode="External"/><Relationship Id="rId14" Type="http://schemas.openxmlformats.org/officeDocument/2006/relationships/hyperlink" Target="https://docs.microsoft.com/pt-br/azure/app-service/configure-authentication-provider-facebook" TargetMode="Externa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6CB6AA9-3CC1-4465-AB79-459A497E7799}" type="datetime8">
              <a:rPr lang="en-US" smtClean="0"/>
              <a:t>8/26/2019 1:55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43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8/26/2019 1:55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796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8/26/2019 1:55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627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8/26/2019 1:55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4814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8/26/2019 1:55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30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8/26/2019 1:55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4557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8/26/2019 1:55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0345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8/26/2019 1:55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006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8/26/2019 1:55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8765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8/26/2019 1:55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982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err="1" smtClean="0"/>
              <a:t>Muitas</a:t>
            </a:r>
            <a:r>
              <a:rPr lang="en-US" dirty="0" smtClean="0"/>
              <a:t> </a:t>
            </a:r>
            <a:r>
              <a:rPr lang="en-US" dirty="0" err="1" smtClean="0"/>
              <a:t>pessoas</a:t>
            </a:r>
            <a:r>
              <a:rPr lang="en-US" dirty="0" smtClean="0"/>
              <a:t> tem </a:t>
            </a:r>
            <a:r>
              <a:rPr lang="en-US" dirty="0" err="1" smtClean="0"/>
              <a:t>inúmeras</a:t>
            </a:r>
            <a:r>
              <a:rPr lang="en-US" dirty="0" smtClean="0"/>
              <a:t> </a:t>
            </a:r>
            <a:r>
              <a:rPr lang="en-US" dirty="0" err="1" smtClean="0"/>
              <a:t>definições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sobre</a:t>
            </a:r>
            <a:r>
              <a:rPr lang="en-US" baseline="0" dirty="0" smtClean="0"/>
              <a:t> Serverless. Mas, </a:t>
            </a:r>
            <a:r>
              <a:rPr lang="en-US" baseline="0" dirty="0" err="1" smtClean="0"/>
              <a:t>eu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particulamente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gosto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explicação</a:t>
            </a:r>
            <a:r>
              <a:rPr lang="en-US" baseline="0" dirty="0" smtClean="0"/>
              <a:t> dada no Wikipedia, que </a:t>
            </a:r>
            <a:r>
              <a:rPr lang="en-US" baseline="0" dirty="0" err="1" smtClean="0"/>
              <a:t>diz</a:t>
            </a:r>
            <a:r>
              <a:rPr lang="en-US" baseline="0" dirty="0" smtClean="0"/>
              <a:t>: (</a:t>
            </a:r>
            <a:r>
              <a:rPr lang="en-US" baseline="0" dirty="0" err="1" smtClean="0"/>
              <a:t>citar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texto</a:t>
            </a:r>
            <a:r>
              <a:rPr lang="en-US" baseline="0" dirty="0" smtClean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 smtClean="0"/>
              <a:t>Resumindo</a:t>
            </a:r>
            <a:r>
              <a:rPr lang="en-US" dirty="0" smtClean="0"/>
              <a:t>:</a:t>
            </a:r>
            <a:r>
              <a:rPr lang="en-US" baseline="0" dirty="0" smtClean="0"/>
              <a:t> é uma arquitetura </a:t>
            </a:r>
            <a:r>
              <a:rPr lang="en-US" baseline="0" dirty="0" err="1" smtClean="0"/>
              <a:t>serverless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modelo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execução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possui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provedores</a:t>
            </a:r>
            <a:r>
              <a:rPr lang="en-US" baseline="0" dirty="0" smtClean="0"/>
              <a:t> (que </a:t>
            </a:r>
            <a:r>
              <a:rPr lang="en-US" baseline="0" dirty="0" err="1" smtClean="0"/>
              <a:t>podem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Gloogle</a:t>
            </a:r>
            <a:r>
              <a:rPr lang="en-US" baseline="0" dirty="0" smtClean="0"/>
              <a:t>, AWS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Azure) e </a:t>
            </a:r>
            <a:r>
              <a:rPr lang="en-US" baseline="0" dirty="0" err="1" smtClean="0"/>
              <a:t>serão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responsáveis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executar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pedaços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código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serão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alocados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dinamicamente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só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irão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cobrar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apenas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recursos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usados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nessas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execuções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desses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pequenos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pedaços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código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específico</a:t>
            </a:r>
            <a:r>
              <a:rPr lang="en-US" baseline="0" dirty="0" smtClean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8/26/2019 1:55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752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8/26/2019 2:06 PM</a:t>
            </a:fld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9798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err="1" smtClean="0"/>
              <a:t>Muitas</a:t>
            </a:r>
            <a:r>
              <a:rPr lang="en-US" dirty="0" smtClean="0"/>
              <a:t> </a:t>
            </a:r>
            <a:r>
              <a:rPr lang="en-US" dirty="0" err="1" smtClean="0"/>
              <a:t>pessoas</a:t>
            </a:r>
            <a:r>
              <a:rPr lang="en-US" dirty="0" smtClean="0"/>
              <a:t> tem </a:t>
            </a:r>
            <a:r>
              <a:rPr lang="en-US" dirty="0" err="1" smtClean="0"/>
              <a:t>inúmeras</a:t>
            </a:r>
            <a:r>
              <a:rPr lang="en-US" dirty="0" smtClean="0"/>
              <a:t> </a:t>
            </a:r>
            <a:r>
              <a:rPr lang="en-US" dirty="0" err="1" smtClean="0"/>
              <a:t>definições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sobre</a:t>
            </a:r>
            <a:r>
              <a:rPr lang="en-US" baseline="0" dirty="0" smtClean="0"/>
              <a:t> Serverless. Mas, </a:t>
            </a:r>
            <a:r>
              <a:rPr lang="en-US" baseline="0" dirty="0" err="1" smtClean="0"/>
              <a:t>eu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particulamente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gosto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explicação</a:t>
            </a:r>
            <a:r>
              <a:rPr lang="en-US" baseline="0" dirty="0" smtClean="0"/>
              <a:t> dada no Wikipedia, que </a:t>
            </a:r>
            <a:r>
              <a:rPr lang="en-US" baseline="0" dirty="0" err="1" smtClean="0"/>
              <a:t>diz</a:t>
            </a:r>
            <a:r>
              <a:rPr lang="en-US" baseline="0" dirty="0" smtClean="0"/>
              <a:t>: (</a:t>
            </a:r>
            <a:r>
              <a:rPr lang="en-US" baseline="0" dirty="0" err="1" smtClean="0"/>
              <a:t>citar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texto</a:t>
            </a:r>
            <a:r>
              <a:rPr lang="en-US" baseline="0" dirty="0" smtClean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 smtClean="0"/>
              <a:t>Resumindo</a:t>
            </a:r>
            <a:r>
              <a:rPr lang="en-US" dirty="0" smtClean="0"/>
              <a:t>:</a:t>
            </a:r>
            <a:r>
              <a:rPr lang="en-US" baseline="0" dirty="0" smtClean="0"/>
              <a:t> é uma arquitetura </a:t>
            </a:r>
            <a:r>
              <a:rPr lang="en-US" baseline="0" dirty="0" err="1" smtClean="0"/>
              <a:t>serverless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modelo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execução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possui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provedores</a:t>
            </a:r>
            <a:r>
              <a:rPr lang="en-US" baseline="0" dirty="0" smtClean="0"/>
              <a:t> (que </a:t>
            </a:r>
            <a:r>
              <a:rPr lang="en-US" baseline="0" dirty="0" err="1" smtClean="0"/>
              <a:t>podem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Gloogle</a:t>
            </a:r>
            <a:r>
              <a:rPr lang="en-US" baseline="0" dirty="0" smtClean="0"/>
              <a:t>, AWS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Azure) e </a:t>
            </a:r>
            <a:r>
              <a:rPr lang="en-US" baseline="0" dirty="0" err="1" smtClean="0"/>
              <a:t>serão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responsáveis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executar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pedaços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código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serão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alocados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dinamicamente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só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irão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cobrar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apenas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recursos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usados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nessas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execuções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desses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pequenos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pedaços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código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específico</a:t>
            </a:r>
            <a:r>
              <a:rPr lang="en-US" baseline="0" dirty="0" smtClean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8/26/2019 1:55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964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Nada </a:t>
            </a:r>
            <a:r>
              <a:rPr lang="en-US" dirty="0" err="1" smtClean="0"/>
              <a:t>melhor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uma </a:t>
            </a:r>
            <a:r>
              <a:rPr lang="en-US" dirty="0" err="1" smtClean="0"/>
              <a:t>imagem</a:t>
            </a:r>
            <a:r>
              <a:rPr lang="en-US" dirty="0" smtClean="0"/>
              <a:t> para </a:t>
            </a:r>
            <a:r>
              <a:rPr lang="en-US" dirty="0" err="1" smtClean="0"/>
              <a:t>entender</a:t>
            </a:r>
            <a:r>
              <a:rPr lang="en-US" dirty="0" smtClean="0"/>
              <a:t> </a:t>
            </a:r>
            <a:r>
              <a:rPr lang="en-US" dirty="0" err="1" smtClean="0"/>
              <a:t>melhor</a:t>
            </a:r>
            <a:r>
              <a:rPr lang="en-US" dirty="0" smtClean="0"/>
              <a:t> </a:t>
            </a:r>
            <a:r>
              <a:rPr lang="en-US" dirty="0" err="1" smtClean="0"/>
              <a:t>essa</a:t>
            </a:r>
            <a:r>
              <a:rPr lang="en-US" dirty="0" smtClean="0"/>
              <a:t> </a:t>
            </a:r>
            <a:r>
              <a:rPr lang="en-US" dirty="0" err="1" smtClean="0"/>
              <a:t>arquitetura</a:t>
            </a:r>
            <a:r>
              <a:rPr lang="en-US" dirty="0" smtClean="0"/>
              <a:t>!</a:t>
            </a:r>
          </a:p>
          <a:p>
            <a:endParaRPr lang="en-US" dirty="0" smtClean="0"/>
          </a:p>
          <a:p>
            <a:r>
              <a:rPr lang="en-US" dirty="0" err="1" smtClean="0"/>
              <a:t>Aqui</a:t>
            </a:r>
            <a:r>
              <a:rPr lang="en-US" dirty="0" smtClean="0"/>
              <a:t> </a:t>
            </a:r>
            <a:r>
              <a:rPr lang="en-US" dirty="0" err="1" smtClean="0"/>
              <a:t>temos</a:t>
            </a:r>
            <a:r>
              <a:rPr lang="en-US" dirty="0" smtClean="0"/>
              <a:t> uma </a:t>
            </a:r>
            <a:r>
              <a:rPr lang="en-US" dirty="0" err="1" smtClean="0"/>
              <a:t>imagem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simplica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muito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bem</a:t>
            </a:r>
            <a:r>
              <a:rPr lang="en-US" baseline="0" dirty="0" smtClean="0"/>
              <a:t> a arquitetura Serverless. </a:t>
            </a:r>
            <a:r>
              <a:rPr lang="en-US" baseline="0" dirty="0" err="1" smtClean="0"/>
              <a:t>Vamos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entender</a:t>
            </a:r>
            <a:r>
              <a:rPr lang="en-US" baseline="0" dirty="0" smtClean="0"/>
              <a:t> um pouco 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procede</a:t>
            </a:r>
            <a:r>
              <a:rPr lang="en-US" baseline="0" dirty="0" smtClean="0"/>
              <a:t>…</a:t>
            </a:r>
          </a:p>
          <a:p>
            <a:r>
              <a:rPr lang="en-US" baseline="0" dirty="0" err="1" smtClean="0"/>
              <a:t>Notem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arquitetura </a:t>
            </a:r>
            <a:r>
              <a:rPr lang="en-US" baseline="0" dirty="0" err="1" smtClean="0"/>
              <a:t>tradicional</a:t>
            </a:r>
            <a:r>
              <a:rPr lang="en-US" baseline="0" dirty="0" smtClean="0"/>
              <a:t> uma </a:t>
            </a:r>
            <a:r>
              <a:rPr lang="en-US" baseline="0" dirty="0" err="1" smtClean="0"/>
              <a:t>aplicação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executa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servidores</a:t>
            </a:r>
            <a:r>
              <a:rPr lang="en-US" baseline="0" dirty="0" smtClean="0"/>
              <a:t> de uma </a:t>
            </a:r>
            <a:r>
              <a:rPr lang="en-US" baseline="0" dirty="0" err="1" smtClean="0"/>
              <a:t>vez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só</a:t>
            </a:r>
            <a:r>
              <a:rPr lang="en-US" baseline="0" dirty="0" smtClean="0"/>
              <a:t> (Back-End, Base de Dados, Front-End… ) o que </a:t>
            </a:r>
            <a:r>
              <a:rPr lang="en-US" baseline="0" dirty="0" err="1" smtClean="0"/>
              <a:t>não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permite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não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escalonamento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aplicação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Já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arquitetura </a:t>
            </a:r>
            <a:r>
              <a:rPr lang="en-US" baseline="0" dirty="0" err="1" smtClean="0"/>
              <a:t>abaixo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usando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conceito</a:t>
            </a:r>
            <a:r>
              <a:rPr lang="en-US" baseline="0" dirty="0" smtClean="0"/>
              <a:t> Serverless, </a:t>
            </a:r>
            <a:r>
              <a:rPr lang="en-US" baseline="0" dirty="0" err="1" smtClean="0"/>
              <a:t>podemos</a:t>
            </a:r>
            <a:r>
              <a:rPr lang="en-US" baseline="0" dirty="0" smtClean="0"/>
              <a:t> observer que </a:t>
            </a:r>
            <a:r>
              <a:rPr lang="en-US" baseline="0" dirty="0" err="1" smtClean="0"/>
              <a:t>cada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lógica</a:t>
            </a:r>
            <a:r>
              <a:rPr lang="en-US" baseline="0" dirty="0" smtClean="0"/>
              <a:t> é </a:t>
            </a:r>
            <a:r>
              <a:rPr lang="en-US" baseline="0" dirty="0" err="1" smtClean="0"/>
              <a:t>abstraída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determinados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servidores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seja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ele</a:t>
            </a:r>
            <a:r>
              <a:rPr lang="en-US" baseline="0" dirty="0" smtClean="0"/>
              <a:t>: Back-End, Front-End, Base de Dados, APIs. O que </a:t>
            </a:r>
            <a:r>
              <a:rPr lang="en-US" baseline="0" dirty="0" err="1" smtClean="0"/>
              <a:t>facilita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demais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gerenciamento</a:t>
            </a:r>
            <a:r>
              <a:rPr lang="en-US" baseline="0" dirty="0" smtClean="0"/>
              <a:t>, pipeline, </a:t>
            </a:r>
            <a:r>
              <a:rPr lang="en-US" baseline="0" dirty="0" err="1" smtClean="0"/>
              <a:t>controle</a:t>
            </a:r>
            <a:r>
              <a:rPr lang="en-US" baseline="0" dirty="0" smtClean="0"/>
              <a:t> de logs e </a:t>
            </a:r>
            <a:r>
              <a:rPr lang="en-US" baseline="0" dirty="0" err="1" smtClean="0"/>
              <a:t>principalmente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podemos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facilmente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escalar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aplicação</a:t>
            </a:r>
            <a:r>
              <a:rPr lang="en-US" baseline="0" dirty="0" smtClean="0"/>
              <a:t>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8/26/2019 1:55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9112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Agora sim… </a:t>
            </a:r>
            <a:r>
              <a:rPr lang="en-US" baseline="0" dirty="0" err="1" smtClean="0"/>
              <a:t>entenderam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não</a:t>
            </a:r>
            <a:r>
              <a:rPr lang="en-US" baseline="0" dirty="0" smtClean="0"/>
              <a:t> é </a:t>
            </a:r>
            <a:r>
              <a:rPr lang="en-US" baseline="0" dirty="0" err="1" smtClean="0"/>
              <a:t>mesmo</a:t>
            </a:r>
            <a:r>
              <a:rPr lang="en-US" baseline="0" dirty="0" smtClean="0"/>
              <a:t>?!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8/26/2019 1:55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3432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err="1" smtClean="0"/>
              <a:t>Vamos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aqui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algumas</a:t>
            </a:r>
            <a:r>
              <a:rPr lang="en-US" baseline="0" dirty="0" smtClean="0"/>
              <a:t> das </a:t>
            </a:r>
            <a:r>
              <a:rPr lang="en-US" baseline="0" dirty="0" err="1" smtClean="0"/>
              <a:t>grandes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vantagens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fazer </a:t>
            </a:r>
            <a:r>
              <a:rPr lang="en-US" baseline="0" dirty="0" err="1" smtClean="0"/>
              <a:t>uso</a:t>
            </a:r>
            <a:r>
              <a:rPr lang="en-US" baseline="0" dirty="0" smtClean="0"/>
              <a:t> da arquitetura </a:t>
            </a:r>
            <a:r>
              <a:rPr lang="en-US" baseline="0" dirty="0" err="1" smtClean="0"/>
              <a:t>serverless</a:t>
            </a:r>
            <a:r>
              <a:rPr lang="en-US" baseline="0" dirty="0" smtClean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1 - 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Em um ambiente Serverless, escalabilidade já é natural. Quando utilizamos um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FaaS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(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functio</a:t>
            </a:r>
            <a:r>
              <a:rPr lang="pt-BR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as </a:t>
            </a:r>
            <a:r>
              <a:rPr lang="pt-BR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service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)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queremos que nossa função rode quando acionada e que ela escale por conta própria.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900" b="0" i="0" kern="1200" baseline="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2 - 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Com o Serverless e, consequentemente, uma arquitetura de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microserviços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CI/CD ficam bem mais fáceis para serem implementados.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900" b="0" i="0" kern="1200" baseline="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3 - 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Na utilização de um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FaaS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você só é cobrado pelo tempo em que sua função está processando. E isso, na maioria dos casos significa economia! Para quê manter um servidor ligado durante uma madrugada quando você raramente tem acessos? No Serverless, mesmo sem estar sendo cobrada, a função ociosa está disponível.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900" b="0" i="0" kern="1200" baseline="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4 - 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Por que ficar preso a uma única linguagem? Em um time grande de desenvolvimento, com certeza cada um tem sua linguagem preferida. Podemos aproveitar isso criando times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auto-gerenciáveis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em que o próprio time escolhe sua linguagem. Atualmente, o Azure Functions permite escrever código em inúmeras linguagens: Java,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Node.Js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Python,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C#, F#, PHP.</a:t>
            </a:r>
            <a:endParaRPr lang="en-US" baseline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8/26/2019 1:55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760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8/26/2019 1:55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4469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Vamos</a:t>
            </a:r>
            <a:r>
              <a:rPr lang="en-US" dirty="0" smtClean="0"/>
              <a:t> </a:t>
            </a:r>
            <a:r>
              <a:rPr lang="en-US" dirty="0" err="1" smtClean="0"/>
              <a:t>entender</a:t>
            </a:r>
            <a:r>
              <a:rPr lang="en-US" dirty="0" smtClean="0"/>
              <a:t> agora o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seria</a:t>
            </a:r>
            <a:r>
              <a:rPr lang="en-US" dirty="0" smtClean="0"/>
              <a:t> Azure Functions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8/26/2019 1:55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07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Com 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Azure Functions você executa um script ou parte do código em resposta a uma variedade de eventos.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8/26/2019 1:55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622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pt-BR" sz="900" b="0" i="0" kern="1200" baseline="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4 - 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Por que ficar preso a uma única linguagem? Em um time grande de desenvolvimento, com certeza cada um tem sua linguagem preferida. Podemos aproveitar isso criando times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auto-gerenciáveis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em que o próprio time escolhe sua linguagem. Atualmente, o Azure Functions permite escrever código em inúmeras linguagens: Java,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Node.Js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Python,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C#, F#, PHP.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É muito importante informar a todos aqui que é um projeto Open Source e todos aqui podem ajudar a contribuir</a:t>
            </a:r>
            <a:endParaRPr lang="en-US" baseline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8/26/2019 1:55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2248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Com 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Azure Functions nós podemos...</a:t>
            </a:r>
          </a:p>
          <a:p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dirty="0" err="1" smtClean="0"/>
              <a:t>Considere</a:t>
            </a:r>
            <a:r>
              <a:rPr lang="en-US" dirty="0" smtClean="0"/>
              <a:t> Funções para </a:t>
            </a:r>
            <a:r>
              <a:rPr lang="en-US" dirty="0" err="1" smtClean="0"/>
              <a:t>tarefas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processamento</a:t>
            </a:r>
            <a:r>
              <a:rPr lang="en-US" dirty="0" smtClean="0"/>
              <a:t> de </a:t>
            </a:r>
            <a:r>
              <a:rPr lang="en-US" dirty="0" err="1" smtClean="0"/>
              <a:t>imagens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pedidos</a:t>
            </a:r>
            <a:r>
              <a:rPr lang="en-US" dirty="0" smtClean="0"/>
              <a:t>, </a:t>
            </a:r>
            <a:r>
              <a:rPr lang="en-US" dirty="0" err="1" smtClean="0"/>
              <a:t>manutenção</a:t>
            </a:r>
            <a:r>
              <a:rPr lang="en-US" dirty="0" smtClean="0"/>
              <a:t> de </a:t>
            </a:r>
            <a:r>
              <a:rPr lang="en-US" dirty="0" err="1" smtClean="0"/>
              <a:t>arquivos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para </a:t>
            </a:r>
            <a:r>
              <a:rPr lang="en-US" dirty="0" err="1" smtClean="0"/>
              <a:t>quaisquer</a:t>
            </a:r>
            <a:r>
              <a:rPr lang="en-US" dirty="0" smtClean="0"/>
              <a:t> </a:t>
            </a:r>
            <a:r>
              <a:rPr lang="en-US" dirty="0" err="1" smtClean="0"/>
              <a:t>tarefas</a:t>
            </a:r>
            <a:r>
              <a:rPr lang="en-US" dirty="0" smtClean="0"/>
              <a:t> que </a:t>
            </a: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deseja</a:t>
            </a:r>
            <a:r>
              <a:rPr lang="en-US" dirty="0" smtClean="0"/>
              <a:t> </a:t>
            </a:r>
            <a:r>
              <a:rPr lang="en-US" dirty="0" err="1" smtClean="0"/>
              <a:t>executar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um </a:t>
            </a:r>
            <a:r>
              <a:rPr lang="en-US" dirty="0" err="1" smtClean="0"/>
              <a:t>planejamento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8/26/2019 1:55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0769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err="1" smtClean="0"/>
              <a:t>Vamos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falar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pouco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sobre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alguns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cenários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muito</a:t>
            </a:r>
            <a:r>
              <a:rPr lang="en-US" baseline="0" dirty="0" smtClean="0"/>
              <a:t> importantes para </a:t>
            </a:r>
            <a:r>
              <a:rPr lang="en-US" baseline="0" dirty="0" err="1" smtClean="0"/>
              <a:t>quem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usa</a:t>
            </a:r>
            <a:r>
              <a:rPr lang="en-US" baseline="0" dirty="0" smtClean="0"/>
              <a:t> o Azure Functions…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1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HTTPTrigger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– dispara a execução do seu código usando uma solicitação HTTP. Para obter um exemplo, consulte 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3"/>
              </a:rPr>
              <a:t>Criar sua primeira função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1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TimerTrigger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– execute limpeza ou outras tarefas em lotes em uma programação predefinida. Para um exemplo, consulte 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4"/>
              </a:rPr>
              <a:t>Criar uma função disparada por um temporizador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1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CosmosDBTrigger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– processe documentos do Azure Cosmos DB quando eles forem adicionados ou atualizados em coleções em um banco de dados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NoSQL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 Para saber mais, veja 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5"/>
              </a:rPr>
              <a:t>Associações do Azure Cosmos DB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1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BlobTrigger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– processa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blobs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do Armazenamento do Azure quando são adicionados a contêineres. Você pode usar essa função para o redimensionamento de imagens. Para obter mais informações, consulte 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6"/>
              </a:rPr>
              <a:t>Associações de armazenamento de </a:t>
            </a:r>
            <a:r>
              <a:rPr lang="pt-BR" sz="900" b="0" i="0" u="none" strike="noStrike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6"/>
              </a:rPr>
              <a:t>blobs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1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QueueTrigger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– responde às mensagens que chegam em uma fila do Armazenamento do Azure. Para saber mais, veja 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7"/>
              </a:rPr>
              <a:t>Associações de armazenamento do Azure </a:t>
            </a:r>
            <a:r>
              <a:rPr lang="pt-BR" sz="900" b="0" i="0" u="none" strike="noStrike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7"/>
              </a:rPr>
              <a:t>Queue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1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EventGridTrigger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- responder a eventos entregues a uma assinatura na Grade de Eventos do Azure. Dá suporte a um modelo baseado em assinatura para recebimento de eventos, o que inclui a filtragem. Uma boa solução para a criação de arquiteturas baseadas em evento. Para obter um exemplo, veja 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8"/>
              </a:rPr>
              <a:t>Automatizar o redimensionamento de imagens carregadas usando a Grade de Eventos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1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EventHubTrigger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- responder a eventos entregues a um Hub de Eventos do Azure. É especialmente útil em cenários de instrumentação de aplicativos, de processamento de fluxo de trabalho ou experiência do usuário e de Internet das Coisas (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IoT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). Para obter mais informações, consulte 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9"/>
              </a:rPr>
              <a:t>Associações de Hubs de Eventos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1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ServiceBusQueueTrigger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– conecte seu código a outros serviços do Azure ou serviços locais por meio da escuta de filas de mensagens. Para obter mais informações, consulte 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0"/>
              </a:rPr>
              <a:t>Associações de Barramento de Serviço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1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ServiceBusTopicTrigger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– conecte seu código a outros serviços do Azure ou serviços locais por meio da assinatura de tópicos. Para obter mais informações, consulte 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0"/>
              </a:rPr>
              <a:t>Associações de Barramento de Serviço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8/26/2019 1:55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083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8/26/2019 1:55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7385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8/26/2019 1:55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7119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Vamos</a:t>
            </a:r>
            <a:r>
              <a:rPr lang="en-US" dirty="0" smtClean="0"/>
              <a:t> </a:t>
            </a:r>
            <a:r>
              <a:rPr lang="en-US" dirty="0" err="1" smtClean="0"/>
              <a:t>entender</a:t>
            </a:r>
            <a:r>
              <a:rPr lang="en-US" dirty="0" smtClean="0"/>
              <a:t> agora o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seria</a:t>
            </a:r>
            <a:r>
              <a:rPr lang="en-US" dirty="0" smtClean="0"/>
              <a:t> Azure Functions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8/26/2019 1:55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88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ocê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pode dimensionar elasticamente a taxa de transferência e armazenamento, além de se beneficiar do acesso a dados rápido, em um valor de milissegundos de dígito único, incluindo sua API de favoritos entre o SQL, o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MongoDB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o Cassandra, as Tabelas ou o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Gremlin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 O Cosmos DB fornece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SLAs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</a:t>
            </a:r>
            <a:r>
              <a:rPr lang="pt-BR" sz="900" b="0" i="0" u="sng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3"/>
              </a:rPr>
              <a:t>contratos de nível de serviço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abrangentes para taxa de transferência, latência, disponibilidade e consistência, algo que nenhum outro serviço de banco de dados pode oferecer.</a:t>
            </a:r>
          </a:p>
          <a:p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 Cosmos DB permite que você crie aplicativos altamente responsivos e altamente disponíveis em todo o mundo. 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8/26/2019 1:55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8469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BR" sz="900" b="1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Distribuição global </a:t>
            </a:r>
            <a:r>
              <a:rPr lang="pt-BR" sz="900" b="1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turnkey</a:t>
            </a:r>
            <a:endParaRPr lang="pt-BR" sz="900" b="1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 Cosmos DB permite que você crie aplicativos altamente responsivos e altamente disponíveis em todo o mundo. O Cosmos DB replica seus dados de forma transparente onde quer que seus usuários estejam, de modo que os usuários possam interagir com uma réplica dos dados mais próximos deles.</a:t>
            </a:r>
            <a:endParaRPr lang="pt-BR" sz="900" b="0" i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8/26/2019 1:55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143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8/26/2019 1:55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7191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8/26/2019 1:55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409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Os aplicativos são executados e dimensionados com facilidade em ambientes baseados no Windows e no Linux.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Você pode também aproveitar seus recursos de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DevOps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como implantação contínua desde o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Azure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DevOps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GitHub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Hub do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Docker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e outras fontes, gerenciamento de pacote, ambientes de preparo, domínio personalizado e certificados SSL.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8/26/2019 1:55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105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71450" marR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900" b="1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Variedade de linguagens e estruturas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– O Serviço de Aplicativo têm suporte de primeira classe para ASP.NET, ASP.NET Core, Java,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Ruby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Node.js, PHP ou Python. Você também pode executar o </a:t>
            </a:r>
            <a:r>
              <a:rPr lang="pt-BR" sz="900" b="0" i="0" u="none" strike="noStrike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3"/>
              </a:rPr>
              <a:t>PowerShell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3"/>
              </a:rPr>
              <a:t> e outros scripts ou executáveis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como serviços em segundo plano.</a:t>
            </a:r>
          </a:p>
          <a:p>
            <a:pPr marL="171450" marR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900" b="1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Otimização de </a:t>
            </a:r>
            <a:r>
              <a:rPr lang="pt-BR" sz="900" b="1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DevOps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– configure a 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4"/>
              </a:rPr>
              <a:t>integração e implantação contínuas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com o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Azure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DevOps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o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GitHub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o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BitBucket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o Hub do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Docker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ou o Registro de Contêiner do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Azure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 Promova atualizações por meio de 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5"/>
              </a:rPr>
              <a:t>ambientes de preparo e teste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 Gerencie aplicativos no Serviço de Aplicativo usando o </a:t>
            </a:r>
            <a:r>
              <a:rPr lang="pt-BR" sz="900" b="0" i="0" u="none" strike="noStrike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6"/>
              </a:rPr>
              <a:t>Azure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6"/>
              </a:rPr>
              <a:t> </a:t>
            </a:r>
            <a:r>
              <a:rPr lang="pt-BR" sz="900" b="0" i="0" u="none" strike="noStrike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6"/>
              </a:rPr>
              <a:t>PowerShell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ou a 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7"/>
              </a:rPr>
              <a:t>CLI (interface de linha de comando de plataforma cruzada)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pPr marL="171450" marR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900" b="1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Escala global com alta disponibilidade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- escale 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8"/>
              </a:rPr>
              <a:t>verticalmente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ou 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9"/>
              </a:rPr>
              <a:t>horizontalmente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de forma manual ou automática. Hospede os aplicativos em qualquer lugar na infraestrutura de datacenter global da Microsoft, e o 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0"/>
              </a:rPr>
              <a:t>SLA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do Serviço de Aplicativo promete alta disponibilidade.</a:t>
            </a:r>
          </a:p>
          <a:p>
            <a:pPr marL="171450" marR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900" b="1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Segurança e conformidade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- o Serviço de Aplicativo está em 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1"/>
              </a:rPr>
              <a:t>conformidade com ISO, SOC e PCI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 Autentique usuários com o </a:t>
            </a:r>
            <a:r>
              <a:rPr lang="pt-BR" sz="900" b="0" i="0" u="none" strike="noStrike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2"/>
              </a:rPr>
              <a:t>Azure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2"/>
              </a:rPr>
              <a:t> Active </a:t>
            </a:r>
            <a:r>
              <a:rPr lang="pt-BR" sz="900" b="0" i="0" u="none" strike="noStrike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2"/>
              </a:rPr>
              <a:t>Directory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ou com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logon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social (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3"/>
              </a:rPr>
              <a:t>Google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 </a:t>
            </a:r>
            <a:r>
              <a:rPr lang="pt-BR" sz="900" b="0" i="0" u="none" strike="noStrike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4"/>
              </a:rPr>
              <a:t>Facebook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 </a:t>
            </a:r>
            <a:r>
              <a:rPr lang="pt-BR" sz="900" b="0" i="0" u="none" strike="noStrike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5"/>
              </a:rPr>
              <a:t>Twitter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e 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6"/>
              </a:rPr>
              <a:t>Microsoft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). Crie 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7"/>
              </a:rPr>
              <a:t>Restrições de endereço IP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e 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8"/>
              </a:rPr>
              <a:t>gerencie identidades de serviço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pPr marL="171450" marR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900" b="1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Modelos de aplicativos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- escolha dentre uma lista abrangente de modelos de aplicativos no </a:t>
            </a:r>
            <a:r>
              <a:rPr lang="pt-BR" sz="900" b="0" i="0" u="none" strike="noStrike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9"/>
              </a:rPr>
              <a:t>Azure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9"/>
              </a:rPr>
              <a:t> Marketplace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como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WordPress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Joomla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Drupal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pPr marL="171450" marR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900" b="1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Recursos móveis e de API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– O Serviço de Aplicativo fornece suporte pronto para uso ao CORS para cenários de API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RESTful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e simplifica os cenários de aplicativos móveis permitindo autenticação, sincronização de dados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offline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notificações por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push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e muito mais.</a:t>
            </a:r>
          </a:p>
          <a:p>
            <a:pPr marL="171450" marR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900" b="1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Código sem servidor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- Execute um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snippet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de código ou um script sob demanda sem a necessidade de provisionar explicitamente ou gerenciar a infraestrutura, e pague somente pelo tempo de computação usado pelo seu código (consulte </a:t>
            </a:r>
            <a:r>
              <a:rPr lang="pt-BR" sz="900" b="0" i="0" u="none" strike="noStrike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20"/>
              </a:rPr>
              <a:t>Azure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20"/>
              </a:rPr>
              <a:t> </a:t>
            </a:r>
            <a:r>
              <a:rPr lang="pt-BR" sz="900" b="0" i="0" u="none" strike="noStrike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20"/>
              </a:rPr>
              <a:t>Functions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8/26/2019 1:55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6181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Vamos</a:t>
            </a:r>
            <a:r>
              <a:rPr lang="en-US" dirty="0" smtClean="0"/>
              <a:t> </a:t>
            </a:r>
            <a:r>
              <a:rPr lang="en-US" dirty="0" err="1" smtClean="0"/>
              <a:t>entender</a:t>
            </a:r>
            <a:r>
              <a:rPr lang="en-US" dirty="0" smtClean="0"/>
              <a:t> agora o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seria</a:t>
            </a:r>
            <a:r>
              <a:rPr lang="en-US" dirty="0" smtClean="0"/>
              <a:t> Azure Functions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8/26/2019 1:55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2906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BR" sz="900" b="1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Contas para uso geral v2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: tipo de conta de armazenamento básico para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blobs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arquivos, filas e tabelas. Recomendado para a maioria dos cenários que usam o Armazenamento do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Azure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r>
              <a:rPr lang="pt-BR" sz="900" b="1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Contas para uso geral v1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: tipo de conta herdada para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blobs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arquivos, filas e tabelas. Use contas de uso geral v2 em vez desta opção, quando possível.</a:t>
            </a:r>
          </a:p>
          <a:p>
            <a:r>
              <a:rPr lang="pt-BR" sz="900" b="1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Contas de armazenamento de </a:t>
            </a:r>
            <a:r>
              <a:rPr lang="pt-BR" sz="900" b="1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blob</a:t>
            </a:r>
            <a:r>
              <a:rPr lang="pt-BR" sz="900" b="1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de bloco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: Contas de armazenamento somente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blob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com características de desempenho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premium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 Recomendado para cenários com taxas de transações alta, usando os objetos menores ou exigir que a latência de armazenamento consistentemente baixo.</a:t>
            </a:r>
          </a:p>
          <a:p>
            <a:r>
              <a:rPr lang="pt-BR" sz="900" b="1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Contas de armazenamento </a:t>
            </a:r>
            <a:r>
              <a:rPr lang="pt-BR" sz="900" b="1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FileStorage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: Contas de armazenamento somente para arquivos com características de desempenho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premium.Recomendado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para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enterprise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ou aplicativos de dimensionamento de alto desempenho.</a:t>
            </a:r>
          </a:p>
          <a:p>
            <a:r>
              <a:rPr lang="pt-BR" sz="900" b="1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Contas de armazenamento de </a:t>
            </a:r>
            <a:r>
              <a:rPr lang="pt-BR" sz="900" b="1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blobs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: contas de armazenamento somente de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blobs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 Use contas de uso geral v2 em vez desta opção, quando possível.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8/26/2019 1:55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715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8/26/2019 1:55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9452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8/26/2019 1:55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7116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8/26/2019 1:55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5270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8/26/2019 1:55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146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Produtivo</a:t>
            </a:r>
            <a:r>
              <a:rPr lang="en-US" dirty="0" smtClean="0"/>
              <a:t> = 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Porque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Azure possui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mais de 100 serviços com ótimas ferramentas de ponta a ponta para que você tenha êxito. Ou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seja, você pode usar qualquer ferramenta, linguagem ou estrutura (Java, Python, .NET, JavaScript, </a:t>
            </a:r>
            <a:r>
              <a:rPr lang="pt-BR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Ruby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e tantas outras). Diferentes SO (Linux, Windows...)</a:t>
            </a:r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Híbrido = Por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que você pode 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desenvolver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e </a:t>
            </a:r>
            <a:r>
              <a:rPr lang="pt-BR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implatar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onde desejar, com a única nuvem híbrida coerente do mercado. Estenda o Azure localmente com o Azure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Stack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Inteligente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= Porque você pode c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riar aplicativos inteligentes usando serviços de dados e de IA eficientes. Como por exemplo: Azure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Databricks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Azure </a:t>
            </a:r>
            <a:r>
              <a:rPr lang="pt-BR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CosmosDb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Serviços Cognitivos do Azure, Serviço de </a:t>
            </a:r>
            <a:r>
              <a:rPr lang="pt-BR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Bot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do Azure.</a:t>
            </a:r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Confiável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= Porque não é à toa que a maioria das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startups,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governos e a 95% das empresas da Fortune 500 que executam o Microsoft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Cloud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hoje mesmo.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Escalável = Porque com tantas oportunidades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que você </a:t>
            </a:r>
            <a:r>
              <a:rPr lang="pt-BR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possue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em uma única nuvem, você pode levar a sua aplicação literalmente nas nuvens. Tornando a sua aplicação mais competitiva e escalável aos seus usuários.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8/26/2019 1:55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87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8/26/2019 1:55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523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8/26/2019 1:55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76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Produtivo</a:t>
            </a:r>
            <a:r>
              <a:rPr lang="en-US" dirty="0" smtClean="0"/>
              <a:t> = 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Porque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Azure possui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mais de 100 serviços com ótimas ferramentas de ponta a ponta para que você tenha êxito. Ou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seja, você pode usar qualquer ferramenta, linguagem ou estrutura (Java, Python, .NET, JavaScript, </a:t>
            </a:r>
            <a:r>
              <a:rPr lang="pt-BR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Ruby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e tantas outras). Diferentes SO (Linux, Windows...)</a:t>
            </a:r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Híbrido = Por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que você pode 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desenvolver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e </a:t>
            </a:r>
            <a:r>
              <a:rPr lang="pt-BR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implatar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onde desejar, com a única nuvem híbrida coerente do mercado. Estenda o Azure localmente com o Azure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Stack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Inteligente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= Porque você pode c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riar aplicativos inteligentes usando serviços de dados e de IA eficientes. Como por exemplo: Azure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Databricks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Azure </a:t>
            </a:r>
            <a:r>
              <a:rPr lang="pt-BR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CosmosDb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Serviços Cognitivos do Azure, Serviço de </a:t>
            </a:r>
            <a:r>
              <a:rPr lang="pt-BR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Bot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do Azure.</a:t>
            </a:r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Confiável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= Porque não é à toa que a maioria das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startups,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governos e a 95% das empresas da Fortune 500 que executam o Microsoft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Cloud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hoje mesmo.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Escalável = Porque com tantas oportunidades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que você </a:t>
            </a:r>
            <a:r>
              <a:rPr lang="pt-BR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possue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em uma única nuvem, você pode levar a sua aplicação literalmente nas nuvens. Tornando a sua aplicação mais competitiva e escalável aos seus usuários.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8/26/2019 1:55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466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8/26/2019 1:55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892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7F4B2242-8247-E540-8C03-A459AAC550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47037" y="1287462"/>
            <a:ext cx="385699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4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2DB9BF09-E0E5-4D1B-96E2-CD70A32D5822}"/>
              </a:ext>
            </a:extLst>
          </p:cNvPr>
          <p:cNvSpPr/>
          <p:nvPr userDrawn="1"/>
        </p:nvSpPr>
        <p:spPr bwMode="auto">
          <a:xfrm>
            <a:off x="7387674" y="1410315"/>
            <a:ext cx="4128796" cy="412879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C7D0CD3-D516-4C8E-A84D-78D7C74118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14920" y="1363662"/>
            <a:ext cx="5209624" cy="44004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25993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5">
    <p:bg>
      <p:bgPr>
        <a:solidFill>
          <a:srgbClr val="B400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65F2583F-A495-4B0D-AF8B-9510F7014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26273" y="1220592"/>
            <a:ext cx="5315009" cy="4495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58911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6">
    <p:bg>
      <p:bgPr>
        <a:solidFill>
          <a:srgbClr val="FFB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E7B03C7-523F-4717-BDC2-BEA2047C17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50586" y="1344375"/>
            <a:ext cx="4201651" cy="42016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294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9541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agent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4621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29F142D-7D6F-4396-9B8F-E9BD7B6EB2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3037" y="4868862"/>
            <a:ext cx="1563927" cy="166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2266774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518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523733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D089B2BC-A228-468F-9F1D-F2E495913A52}" type="datetimeFigureOut">
              <a:rPr lang="pt-BR" smtClean="0"/>
              <a:t>26/08/2019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107BC09A-2BD8-407A-91E6-5B558B40E4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6647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223C771A-0942-4F24-BB8E-F55748018242}"/>
              </a:ext>
            </a:extLst>
          </p:cNvPr>
          <p:cNvSpPr/>
          <p:nvPr userDrawn="1"/>
        </p:nvSpPr>
        <p:spPr bwMode="auto">
          <a:xfrm>
            <a:off x="7360855" y="1360388"/>
            <a:ext cx="4191381" cy="4191381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57150"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BC4745B-0736-4DCE-B7E9-046FF80F14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56975" y="2105281"/>
            <a:ext cx="2656730" cy="283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rgbClr val="B400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12BFC24-6DDF-443B-9BA1-C270BB56FF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61237" y="1363662"/>
            <a:ext cx="4191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99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B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41238D8-CC44-4A97-A202-7F6997151A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50586" y="1363662"/>
            <a:ext cx="4201651" cy="41823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8646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8" r:id="rId1"/>
    <p:sldLayoutId id="2147484500" r:id="rId2"/>
    <p:sldLayoutId id="2147484501" r:id="rId3"/>
    <p:sldLayoutId id="2147484502" r:id="rId4"/>
    <p:sldLayoutId id="2147484503" r:id="rId5"/>
    <p:sldLayoutId id="2147484504" r:id="rId6"/>
    <p:sldLayoutId id="2147484508" r:id="rId7"/>
    <p:sldLayoutId id="2147484515" r:id="rId8"/>
    <p:sldLayoutId id="2147484516" r:id="rId9"/>
    <p:sldLayoutId id="2147484517" r:id="rId10"/>
    <p:sldLayoutId id="2147484518" r:id="rId11"/>
    <p:sldLayoutId id="2147484519" r:id="rId12"/>
    <p:sldLayoutId id="2147484510" r:id="rId13"/>
    <p:sldLayoutId id="2147484521" r:id="rId14"/>
    <p:sldLayoutId id="2147484522" r:id="rId15"/>
    <p:sldLayoutId id="2147484511" r:id="rId16"/>
    <p:sldLayoutId id="2147484513" r:id="rId17"/>
    <p:sldLayoutId id="2147484520" r:id="rId18"/>
    <p:sldLayoutId id="2147484514" r:id="rId19"/>
    <p:sldLayoutId id="2147484523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9.png"/><Relationship Id="rId4" Type="http://schemas.openxmlformats.org/officeDocument/2006/relationships/hyperlink" Target="https://github.com/glaucia86/workshop-mean-serverless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gocd.org/2017/06/26/serverless-architecture-continuous-delivery/" TargetMode="External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bit.ly/2xTW0sq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ka.ms/AA5pb7q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hyperlink" Target="https://azure.microsoft.com/pt-br/overview/azure-vs-aws/cost-saving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958213"/>
            <a:ext cx="8075669" cy="1828786"/>
          </a:xfrm>
        </p:spPr>
        <p:txBody>
          <a:bodyPr/>
          <a:lstStyle/>
          <a:p>
            <a:r>
              <a:rPr lang="pt-BR" sz="4400" dirty="0" smtClean="0"/>
              <a:t>Workshop MEAN &amp; Serverless -</a:t>
            </a:r>
            <a:br>
              <a:rPr lang="pt-BR" sz="4400" dirty="0" smtClean="0"/>
            </a:br>
            <a:r>
              <a:rPr lang="pt-BR" sz="4400" dirty="0" smtClean="0"/>
              <a:t>Wavy </a:t>
            </a:r>
            <a:endParaRPr lang="pt-BR" sz="4400" b="1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21171" y="3879821"/>
            <a:ext cx="7315137" cy="944018"/>
          </a:xfrm>
        </p:spPr>
        <p:txBody>
          <a:bodyPr vert="horz" wrap="square" lIns="164592" tIns="109728" rIns="164592" bIns="109728" rtlCol="0" anchor="t">
            <a:noAutofit/>
          </a:bodyPr>
          <a:lstStyle/>
          <a:p>
            <a:r>
              <a:rPr lang="en-US" dirty="0" smtClean="0"/>
              <a:t>Glaucia Lemos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2000" i="1" dirty="0" smtClean="0"/>
              <a:t>Regional Cloud Advocate Latin America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02" y="4828990"/>
            <a:ext cx="430823" cy="430823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536538" y="4773850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5121338" y="3885031"/>
            <a:ext cx="7315137" cy="944018"/>
          </a:xfrm>
          <a:prstGeom prst="rect">
            <a:avLst/>
          </a:prstGeom>
          <a:noFill/>
        </p:spPr>
        <p:txBody>
          <a:bodyPr vert="horz" wrap="square" lIns="164592" tIns="109728" rIns="164592" bIns="109728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2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Igor Halfeld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sz="2000" i="1" dirty="0" smtClean="0"/>
              <a:t>Microsoft MVP in Dev. Tech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735" y="4834200"/>
            <a:ext cx="430823" cy="430823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5553637" y="4787527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@igorhalfeld</a:t>
            </a:r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5121338" y="3896754"/>
            <a:ext cx="7315137" cy="944018"/>
          </a:xfrm>
          <a:prstGeom prst="rect">
            <a:avLst/>
          </a:prstGeom>
          <a:noFill/>
        </p:spPr>
        <p:txBody>
          <a:bodyPr vert="horz" wrap="square" lIns="164592" tIns="109728" rIns="164592" bIns="109728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2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Igor Halfeld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sz="2000" i="1" dirty="0" smtClean="0"/>
              <a:t>Microsoft MVP in Dev. Tech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735" y="4845923"/>
            <a:ext cx="430823" cy="430823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606498" y="628808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@_StaticVoid</a:t>
            </a:r>
          </a:p>
        </p:txBody>
      </p:sp>
      <p:sp>
        <p:nvSpPr>
          <p:cNvPr id="15" name="Text Placeholder 4"/>
          <p:cNvSpPr txBox="1">
            <a:spLocks/>
          </p:cNvSpPr>
          <p:nvPr/>
        </p:nvSpPr>
        <p:spPr>
          <a:xfrm>
            <a:off x="174199" y="5397308"/>
            <a:ext cx="7315137" cy="944018"/>
          </a:xfrm>
          <a:prstGeom prst="rect">
            <a:avLst/>
          </a:prstGeom>
          <a:noFill/>
        </p:spPr>
        <p:txBody>
          <a:bodyPr vert="horz" wrap="square" lIns="164592" tIns="109728" rIns="164592" bIns="109728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2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Lucas Santos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sz="2000" i="1" dirty="0" smtClean="0"/>
              <a:t>Microsoft MVP in Dev. Tech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96" y="6346477"/>
            <a:ext cx="430823" cy="43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72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Assim que…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45088" y="1617464"/>
            <a:ext cx="9783355" cy="4296561"/>
          </a:xfrm>
        </p:spPr>
        <p:txBody>
          <a:bodyPr/>
          <a:lstStyle/>
          <a:p>
            <a:pPr marL="0" indent="0" algn="ctr">
              <a:buNone/>
            </a:pPr>
            <a:r>
              <a:rPr lang="pt-BR" sz="2800" dirty="0" smtClean="0"/>
              <a:t>Ter soluções Azure é um grande negócio!</a:t>
            </a:r>
            <a:endParaRPr lang="pt-BR" sz="2800" dirty="0"/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228600" lvl="1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pic>
        <p:nvPicPr>
          <p:cNvPr id="1026" name="Picture 2" descr="https://upload.wikimedia.org/wikipedia/commons/thumb/a/a8/Microsoft_Azure_Logo.svg/2000px-Microsoft_Azure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288" y="3114206"/>
            <a:ext cx="7052552" cy="185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light.png" descr="ligh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90617" y="2170685"/>
            <a:ext cx="933838" cy="13540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118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 bwMode="auto">
          <a:xfrm>
            <a:off x="6021420" y="0"/>
            <a:ext cx="6415053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7392" y="2034077"/>
            <a:ext cx="5638799" cy="118186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7200" dirty="0" smtClean="0">
                <a:solidFill>
                  <a:schemeClr val="tx1"/>
                </a:solidFill>
              </a:rPr>
              <a:t>Introdução a Node.js</a:t>
            </a:r>
          </a:p>
          <a:p>
            <a:endParaRPr lang="pt-BR" sz="72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51" y="1163542"/>
            <a:ext cx="4451748" cy="445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0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O que é Node.js?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1248" y="1512226"/>
            <a:ext cx="399448" cy="399448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960496" y="1483350"/>
            <a:ext cx="7998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Plataforma que roda código em JavaScript no servidor;</a:t>
            </a:r>
          </a:p>
          <a:p>
            <a:endParaRPr lang="pt-BR" sz="2400" dirty="0"/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1247" y="2199238"/>
            <a:ext cx="399448" cy="399448"/>
          </a:xfrm>
          <a:prstGeom prst="rect">
            <a:avLst/>
          </a:prstGeom>
        </p:spPr>
      </p:pic>
      <p:sp>
        <p:nvSpPr>
          <p:cNvPr id="19" name="CaixaDeTexto 18"/>
          <p:cNvSpPr txBox="1"/>
          <p:nvPr/>
        </p:nvSpPr>
        <p:spPr>
          <a:xfrm>
            <a:off x="960495" y="2181544"/>
            <a:ext cx="7998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Conhecido como V8 (Google Chrome</a:t>
            </a:r>
            <a:r>
              <a:rPr lang="pt-BR" sz="2400" dirty="0" smtClean="0"/>
              <a:t>).</a:t>
            </a:r>
            <a:endParaRPr lang="pt-BR" sz="2400" dirty="0"/>
          </a:p>
          <a:p>
            <a:endParaRPr lang="pt-BR" sz="2400" dirty="0"/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1247" y="2883304"/>
            <a:ext cx="399448" cy="399448"/>
          </a:xfrm>
          <a:prstGeom prst="rect">
            <a:avLst/>
          </a:prstGeom>
        </p:spPr>
      </p:pic>
      <p:sp>
        <p:nvSpPr>
          <p:cNvPr id="21" name="CaixaDeTexto 20"/>
          <p:cNvSpPr txBox="1"/>
          <p:nvPr/>
        </p:nvSpPr>
        <p:spPr>
          <a:xfrm>
            <a:off x="960495" y="2859716"/>
            <a:ext cx="7998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I/O não bloqueante;</a:t>
            </a:r>
          </a:p>
          <a:p>
            <a:endParaRPr lang="pt-BR" sz="2400" dirty="0"/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1247" y="3506047"/>
            <a:ext cx="399448" cy="399448"/>
          </a:xfrm>
          <a:prstGeom prst="rect">
            <a:avLst/>
          </a:prstGeom>
        </p:spPr>
      </p:pic>
      <p:sp>
        <p:nvSpPr>
          <p:cNvPr id="23" name="CaixaDeTexto 22"/>
          <p:cNvSpPr txBox="1"/>
          <p:nvPr/>
        </p:nvSpPr>
        <p:spPr>
          <a:xfrm>
            <a:off x="960495" y="3503266"/>
            <a:ext cx="7998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Muito </a:t>
            </a:r>
            <a:r>
              <a:rPr lang="pt-BR" sz="2400" dirty="0" smtClean="0"/>
              <a:t>rápido e escalável</a:t>
            </a:r>
            <a:endParaRPr lang="pt-BR" sz="2400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1247" y="4151487"/>
            <a:ext cx="399448" cy="399448"/>
          </a:xfrm>
          <a:prstGeom prst="rect">
            <a:avLst/>
          </a:prstGeom>
        </p:spPr>
      </p:pic>
      <p:sp>
        <p:nvSpPr>
          <p:cNvPr id="25" name="CaixaDeTexto 24"/>
          <p:cNvSpPr txBox="1"/>
          <p:nvPr/>
        </p:nvSpPr>
        <p:spPr>
          <a:xfrm>
            <a:off x="960495" y="4181603"/>
            <a:ext cx="7998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Possui laço de eventos (estrutura cíclica);</a:t>
            </a:r>
          </a:p>
        </p:txBody>
      </p:sp>
      <p:pic>
        <p:nvPicPr>
          <p:cNvPr id="26" name="Imagem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1247" y="4804203"/>
            <a:ext cx="399448" cy="399448"/>
          </a:xfrm>
          <a:prstGeom prst="rect">
            <a:avLst/>
          </a:prstGeom>
        </p:spPr>
      </p:pic>
      <p:sp>
        <p:nvSpPr>
          <p:cNvPr id="27" name="CaixaDeTexto 26"/>
          <p:cNvSpPr txBox="1"/>
          <p:nvPr/>
        </p:nvSpPr>
        <p:spPr>
          <a:xfrm>
            <a:off x="960494" y="4804203"/>
            <a:ext cx="7998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Faz uso intensivo de chamadas de retorno (call-backs);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36720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/>
      <p:bldP spid="23" grpId="0"/>
      <p:bldP spid="25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E o melhor do Node.js é que ele é…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pic>
        <p:nvPicPr>
          <p:cNvPr id="9" name="Picture 2" descr="https://upload.wikimedia.org/wikipedia/commons/thumb/9/99/Unofficial_JavaScript_logo_2.svg/512px-Unofficial_JavaScript_logo_2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177" y="1367869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85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Só felicidades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pic>
        <p:nvPicPr>
          <p:cNvPr id="7" name="Picture 2" descr="https://i.giphy.com/media/3oAt22bcou09fYJZyo/200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338" y="1402909"/>
            <a:ext cx="7666892" cy="430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79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err="1" smtClean="0"/>
              <a:t>Uhh</a:t>
            </a:r>
            <a:r>
              <a:rPr lang="en-US" dirty="0" smtClean="0"/>
              <a:t>…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1985748" y="2250723"/>
            <a:ext cx="83547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Então... Se Azure é escalável e o Node.js também é escalável... Vamos ter uma aplicação...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1497711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Rápida &amp; Escalável!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pic>
        <p:nvPicPr>
          <p:cNvPr id="8" name="Picture 2" descr="https://i.pinimg.com/originals/67/b2/a9/67b2a9ba5e85822f237caae92111e938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076" y="1308277"/>
            <a:ext cx="6497052" cy="487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6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 bwMode="auto">
          <a:xfrm>
            <a:off x="6021420" y="0"/>
            <a:ext cx="6415053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1559" y="2342402"/>
            <a:ext cx="6028226" cy="118186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ea typeface="Segoe UI" pitchFamily="34" charset="0"/>
              </a:rPr>
              <a:t>Workshop Introdutório – Criando Conta &amp; Grupo de Recursos no Azure</a:t>
            </a:r>
          </a:p>
          <a:p>
            <a:endParaRPr lang="pt-BR" sz="72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51" y="1163542"/>
            <a:ext cx="4451748" cy="445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7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 bwMode="auto">
          <a:xfrm>
            <a:off x="6021420" y="0"/>
            <a:ext cx="6415053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7392" y="1787892"/>
            <a:ext cx="5638799" cy="118186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7200" dirty="0" smtClean="0">
                <a:solidFill>
                  <a:schemeClr val="tx1"/>
                </a:solidFill>
              </a:rPr>
              <a:t>Serverless! </a:t>
            </a:r>
          </a:p>
          <a:p>
            <a:r>
              <a:rPr lang="en-US" sz="7200" dirty="0" smtClean="0">
                <a:solidFill>
                  <a:schemeClr val="tx1"/>
                </a:solidFill>
              </a:rPr>
              <a:t>O Buzz Word do Momento!</a:t>
            </a:r>
          </a:p>
          <a:p>
            <a:endParaRPr lang="pt-BR" sz="7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919" y="982241"/>
            <a:ext cx="4875606" cy="442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3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Afinal… O que é Serverless?!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979714" y="1779813"/>
            <a:ext cx="10172700" cy="334245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4400" dirty="0" smtClean="0">
                <a:solidFill>
                  <a:srgbClr val="FFC000"/>
                </a:solidFill>
              </a:rPr>
              <a:t>“A Computação Serverless é </a:t>
            </a:r>
            <a:r>
              <a:rPr lang="pt-BR" sz="4400" dirty="0">
                <a:solidFill>
                  <a:srgbClr val="FFC000"/>
                </a:solidFill>
              </a:rPr>
              <a:t>um modelo de execução de computação em nuvem no qual o provedor de nuvem executa o servidor e gerencia dinamicamente a alocação de recursos da máquina</a:t>
            </a:r>
            <a:r>
              <a:rPr lang="pt-BR" sz="4400" dirty="0" smtClean="0">
                <a:solidFill>
                  <a:srgbClr val="FFC000"/>
                </a:solidFill>
              </a:rPr>
              <a:t>.”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620984" y="6366661"/>
            <a:ext cx="2759529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400" dirty="0" smtClean="0">
                <a:solidFill>
                  <a:srgbClr val="FFC000"/>
                </a:solidFill>
              </a:rPr>
              <a:t>Wikipedia.org</a:t>
            </a:r>
          </a:p>
        </p:txBody>
      </p:sp>
    </p:spTree>
    <p:extLst>
      <p:ext uri="{BB962C8B-B14F-4D97-AF65-F5344CB8AC3E}">
        <p14:creationId xmlns:p14="http://schemas.microsoft.com/office/powerpoint/2010/main" val="72823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77" y="4651132"/>
            <a:ext cx="2026870" cy="202687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74639" y="133909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119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-BR" dirty="0" smtClean="0">
                <a:solidFill>
                  <a:schemeClr val="tx1"/>
                </a:solidFill>
              </a:rPr>
              <a:t>Baixem o projeto e mãos à obra!</a:t>
            </a:r>
            <a:endParaRPr lang="pt-BR" sz="4000" dirty="0">
              <a:solidFill>
                <a:schemeClr val="bg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90312" y="2872155"/>
            <a:ext cx="11889564" cy="472069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pt-BR" sz="4000" b="1" dirty="0">
                <a:solidFill>
                  <a:srgbClr val="FFC000"/>
                </a:solidFill>
                <a:hlinkClick r:id="rId4"/>
              </a:rPr>
              <a:t>https://github.com/glaucia86/workshop-mean-serverless</a:t>
            </a:r>
            <a:endParaRPr lang="pt-BR" sz="4000" b="1" dirty="0">
              <a:solidFill>
                <a:srgbClr val="FFC000"/>
              </a:solidFill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/>
              <a:t>@glaucia_lemos86</a:t>
            </a:r>
          </a:p>
        </p:txBody>
      </p:sp>
    </p:spTree>
    <p:extLst>
      <p:ext uri="{BB962C8B-B14F-4D97-AF65-F5344CB8AC3E}">
        <p14:creationId xmlns:p14="http://schemas.microsoft.com/office/powerpoint/2010/main" val="388807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Ficaram confusos?! 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492" y="1053708"/>
            <a:ext cx="8094121" cy="517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9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Entendendo um pouco arquitetura Serverless…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pic>
        <p:nvPicPr>
          <p:cNvPr id="1026" name="Picture 2" descr="Traditional vs Serverles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929" y="1101158"/>
            <a:ext cx="6809014" cy="510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534886" y="6237514"/>
            <a:ext cx="8882742" cy="4339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1000" dirty="0" smtClean="0">
                <a:hlinkClick r:id="rId5"/>
              </a:rPr>
              <a:t>Link Resource: https</a:t>
            </a:r>
            <a:r>
              <a:rPr lang="pt-BR" sz="1000" dirty="0">
                <a:hlinkClick r:id="rId5"/>
              </a:rPr>
              <a:t>://</a:t>
            </a:r>
            <a:r>
              <a:rPr lang="pt-BR" sz="1000" dirty="0" smtClean="0">
                <a:hlinkClick r:id="rId5"/>
              </a:rPr>
              <a:t>www.gocd.org/2017/06/26/serverless-architecture-continuous-delivery/</a:t>
            </a:r>
            <a:endParaRPr lang="pt-BR" sz="10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2354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Ahh… Agora sim!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54" y="1325678"/>
            <a:ext cx="8251320" cy="464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42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600" dirty="0" smtClean="0"/>
              <a:t>Quais vantagens em usar Arquitetura Serverless?</a:t>
            </a: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2386658" y="1752474"/>
            <a:ext cx="7902017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Construção de Aplicações mais Escaláveis</a:t>
            </a:r>
            <a:endParaRPr lang="pt-BR" sz="24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2408430" y="2802947"/>
            <a:ext cx="7902017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Facilidade em realizar C.I &amp; CD</a:t>
            </a:r>
            <a:endParaRPr lang="pt-BR" sz="2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408430" y="3815317"/>
            <a:ext cx="7902017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Só Paga o que Usa</a:t>
            </a:r>
            <a:endParaRPr lang="pt-BR" sz="24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2457417" y="4893004"/>
            <a:ext cx="7902017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Uso de diferentes Linguagens de Programação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31538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Assim que…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673335" y="2058337"/>
            <a:ext cx="8515694" cy="6152453"/>
          </a:xfrm>
        </p:spPr>
        <p:txBody>
          <a:bodyPr/>
          <a:lstStyle/>
          <a:p>
            <a:pPr marL="0" indent="0" algn="ctr">
              <a:buNone/>
            </a:pPr>
            <a:r>
              <a:rPr lang="pt-BR" sz="5400" dirty="0" smtClean="0">
                <a:solidFill>
                  <a:srgbClr val="FFC000"/>
                </a:solidFill>
              </a:rPr>
              <a:t>Fazer uso de Arquitetura Serverless sempre será a melhor escolha!</a:t>
            </a:r>
            <a:endParaRPr lang="pt-BR" sz="5400" dirty="0">
              <a:solidFill>
                <a:srgbClr val="FFC000"/>
              </a:solidFill>
            </a:endParaRPr>
          </a:p>
          <a:p>
            <a:pPr marL="0" indent="0" algn="ctr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228600" lvl="1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800" dirty="0" smtClean="0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pic>
        <p:nvPicPr>
          <p:cNvPr id="8" name="light.png" descr="ligh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323909">
            <a:off x="10196703" y="3934171"/>
            <a:ext cx="933838" cy="13540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3913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 bwMode="auto">
          <a:xfrm>
            <a:off x="6021420" y="0"/>
            <a:ext cx="6415053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26635" y="2059617"/>
            <a:ext cx="5638799" cy="118186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7200" dirty="0" smtClean="0">
                <a:solidFill>
                  <a:schemeClr val="tx1"/>
                </a:solidFill>
              </a:rPr>
              <a:t>Azure Functions</a:t>
            </a:r>
          </a:p>
          <a:p>
            <a:endParaRPr lang="pt-BR" sz="7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919" y="982241"/>
            <a:ext cx="4875606" cy="442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0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O que é Azure Functions?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45088" y="1617464"/>
            <a:ext cx="9783355" cy="4512004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É </a:t>
            </a:r>
            <a:r>
              <a:rPr lang="pt-BR" sz="2800" dirty="0"/>
              <a:t>um serviço de </a:t>
            </a:r>
            <a:r>
              <a:rPr lang="pt-BR" sz="2800" dirty="0" smtClean="0"/>
              <a:t>computação </a:t>
            </a:r>
            <a:r>
              <a:rPr lang="pt-BR" sz="2800" dirty="0" err="1" smtClean="0"/>
              <a:t>serverless</a:t>
            </a:r>
            <a:r>
              <a:rPr lang="pt-BR" sz="2800" dirty="0" smtClean="0"/>
              <a:t> que permite executar o facilmente pequenos trechos de código ou funções na nuvem sobre demanda sem precisar provisionar ou gerenciar a </a:t>
            </a:r>
            <a:r>
              <a:rPr lang="pt-BR" sz="2800" dirty="0" err="1" smtClean="0"/>
              <a:t>infraestrututura</a:t>
            </a:r>
            <a:r>
              <a:rPr lang="pt-BR" sz="2800" dirty="0" smtClean="0"/>
              <a:t>. </a:t>
            </a: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228600" lvl="1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540" y="2173943"/>
            <a:ext cx="7240554" cy="543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22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600" dirty="0" smtClean="0"/>
              <a:t>Linguagens que posso usar Azure Functions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683882" y="1407480"/>
            <a:ext cx="1956742" cy="1480583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pt-BR" sz="2400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806596" y="1408317"/>
            <a:ext cx="1956742" cy="1480583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4978296" y="1391989"/>
            <a:ext cx="1956742" cy="1480583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7133668" y="1391988"/>
            <a:ext cx="1956742" cy="1480583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pt-BR" sz="24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9272711" y="1391988"/>
            <a:ext cx="1956742" cy="1480583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pt-BR" sz="2400" dirty="0"/>
          </a:p>
        </p:txBody>
      </p:sp>
      <p:sp>
        <p:nvSpPr>
          <p:cNvPr id="2" name="CaixaDeTexto 1"/>
          <p:cNvSpPr txBox="1"/>
          <p:nvPr/>
        </p:nvSpPr>
        <p:spPr>
          <a:xfrm>
            <a:off x="1083966" y="1871086"/>
            <a:ext cx="832757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400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C#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2912765" y="1838430"/>
            <a:ext cx="1812472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400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JavaScript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5530780" y="1827544"/>
            <a:ext cx="832757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400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F#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7196294" y="1827544"/>
            <a:ext cx="1812472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400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Java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9340780" y="1849315"/>
            <a:ext cx="1812472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400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TypeScript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3900193" y="4729717"/>
            <a:ext cx="1956742" cy="1480583"/>
          </a:xfrm>
          <a:prstGeom prst="rect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pt-BR" sz="2400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5980621" y="4741439"/>
            <a:ext cx="1956742" cy="1480583"/>
          </a:xfrm>
          <a:prstGeom prst="rect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pt-BR" sz="2400" dirty="0"/>
          </a:p>
        </p:txBody>
      </p:sp>
      <p:sp>
        <p:nvSpPr>
          <p:cNvPr id="22" name="CaixaDeTexto 21"/>
          <p:cNvSpPr txBox="1"/>
          <p:nvPr/>
        </p:nvSpPr>
        <p:spPr>
          <a:xfrm>
            <a:off x="3923044" y="5148944"/>
            <a:ext cx="1812472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400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PHP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6012683" y="5148943"/>
            <a:ext cx="1812472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400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Bash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730829" y="6188529"/>
            <a:ext cx="8245928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Mais informações suporte </a:t>
            </a:r>
            <a:r>
              <a:rPr lang="pt-BR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 linguagens: </a:t>
            </a:r>
            <a:r>
              <a:rPr lang="pt-BR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http://</a:t>
            </a:r>
            <a:r>
              <a:rPr lang="pt-BR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bit.ly/2xTW0sq</a:t>
            </a:r>
            <a:r>
              <a:rPr lang="pt-BR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4960713" y="3029871"/>
            <a:ext cx="1956742" cy="1480583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pt-BR" sz="24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5013289" y="3437374"/>
            <a:ext cx="1812472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400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337337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4" grpId="0" animBg="1"/>
      <p:bldP spid="15" grpId="0" animBg="1"/>
      <p:bldP spid="2" grpId="0"/>
      <p:bldP spid="16" grpId="0"/>
      <p:bldP spid="17" grpId="0"/>
      <p:bldP spid="18" grpId="0"/>
      <p:bldP spid="19" grpId="0"/>
      <p:bldP spid="20" grpId="0" animBg="1"/>
      <p:bldP spid="21" grpId="0" animBg="1"/>
      <p:bldP spid="22" grpId="0"/>
      <p:bldP spid="23" grpId="0"/>
      <p:bldP spid="24" grpId="0" animBg="1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O que posso fazer com Funções?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36" y="1511056"/>
            <a:ext cx="493590" cy="493590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773724" y="1441939"/>
            <a:ext cx="880403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Processar dados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36" y="2155825"/>
            <a:ext cx="493590" cy="49359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773724" y="2086708"/>
            <a:ext cx="880403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Integrar sistemas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36" y="2859210"/>
            <a:ext cx="493590" cy="493590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773724" y="2790093"/>
            <a:ext cx="880403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Trabalhar com </a:t>
            </a:r>
            <a:r>
              <a:rPr lang="pt-BR" sz="24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IoT</a:t>
            </a:r>
            <a:endParaRPr lang="pt-BR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36" y="3586041"/>
            <a:ext cx="493590" cy="493590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773724" y="3516924"/>
            <a:ext cx="880403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Criar APIs e microsserviços simples</a:t>
            </a:r>
          </a:p>
        </p:txBody>
      </p:sp>
    </p:spTree>
    <p:extLst>
      <p:ext uri="{BB962C8B-B14F-4D97-AF65-F5344CB8AC3E}">
        <p14:creationId xmlns:p14="http://schemas.microsoft.com/office/powerpoint/2010/main" val="132348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600" dirty="0" smtClean="0"/>
              <a:t>Templates Importantes no Azure Functions...</a:t>
            </a: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1448811" y="1799366"/>
            <a:ext cx="3779680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err="1" smtClean="0"/>
              <a:t>HTTPTrigger</a:t>
            </a:r>
            <a:endParaRPr lang="pt-BR" sz="24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1470583" y="2545039"/>
            <a:ext cx="3793077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err="1" smtClean="0"/>
              <a:t>TimerTrigger</a:t>
            </a:r>
            <a:endParaRPr lang="pt-BR" sz="2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470583" y="3276056"/>
            <a:ext cx="3810044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err="1" smtClean="0"/>
              <a:t>CosmosDBTrigger</a:t>
            </a:r>
            <a:endParaRPr lang="pt-BR" sz="24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484402" y="4060666"/>
            <a:ext cx="3773078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err="1" smtClean="0"/>
              <a:t>BlobTrigger</a:t>
            </a:r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507427" y="4835644"/>
            <a:ext cx="3767958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err="1" smtClean="0"/>
              <a:t>QueueTrigger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6745967" y="1747870"/>
            <a:ext cx="3769631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err="1" smtClean="0"/>
              <a:t>EventGridTrigger</a:t>
            </a:r>
            <a:endParaRPr lang="pt-BR" sz="24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6734245" y="2502332"/>
            <a:ext cx="3816524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err="1" smtClean="0"/>
              <a:t>EventHubTrigger</a:t>
            </a:r>
            <a:endParaRPr lang="pt-BR" sz="24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6759787" y="3275219"/>
            <a:ext cx="3814428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err="1" smtClean="0"/>
              <a:t>ServiceBusQueueTrigger</a:t>
            </a:r>
            <a:endParaRPr lang="pt-BR" sz="2400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6794956" y="4025496"/>
            <a:ext cx="3814428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err="1" smtClean="0"/>
              <a:t>ServiceBusTopicTrigger</a:t>
            </a:r>
            <a:endParaRPr lang="pt-BR" sz="2400" dirty="0"/>
          </a:p>
        </p:txBody>
      </p:sp>
      <p:sp>
        <p:nvSpPr>
          <p:cNvPr id="2" name="CaixaDeTexto 1"/>
          <p:cNvSpPr txBox="1"/>
          <p:nvPr/>
        </p:nvSpPr>
        <p:spPr>
          <a:xfrm>
            <a:off x="2942491" y="6366661"/>
            <a:ext cx="6365631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Mais </a:t>
            </a:r>
            <a:r>
              <a:rPr lang="pt-BR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informações: </a:t>
            </a:r>
            <a:r>
              <a:rPr lang="pt-BR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https://</a:t>
            </a:r>
            <a:r>
              <a:rPr lang="pt-BR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aka.ms/AA5pb7q</a:t>
            </a:r>
            <a:r>
              <a:rPr lang="pt-BR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37492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 bwMode="auto">
          <a:xfrm>
            <a:off x="6021420" y="0"/>
            <a:ext cx="6415053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7392" y="2034077"/>
            <a:ext cx="5638799" cy="118186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7200" dirty="0" smtClean="0">
                <a:solidFill>
                  <a:schemeClr val="tx1"/>
                </a:solidFill>
              </a:rPr>
              <a:t>Introdução a Azure</a:t>
            </a:r>
          </a:p>
          <a:p>
            <a:endParaRPr lang="pt-BR" sz="7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919" y="982241"/>
            <a:ext cx="4875606" cy="442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9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830" y="1509347"/>
            <a:ext cx="3128840" cy="312884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74639" y="133909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119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l"/>
            <a:r>
              <a:rPr lang="pt-BR" dirty="0" smtClean="0">
                <a:solidFill>
                  <a:schemeClr val="tx1"/>
                </a:solidFill>
              </a:rPr>
              <a:t>Para instalar o pacote via Node.js</a:t>
            </a:r>
            <a:r>
              <a:rPr lang="pt-BR" dirty="0" smtClean="0">
                <a:solidFill>
                  <a:schemeClr val="bg1"/>
                </a:solidFill>
              </a:rPr>
              <a:t>...</a:t>
            </a:r>
            <a:endParaRPr lang="pt-BR" sz="4000" dirty="0">
              <a:solidFill>
                <a:schemeClr val="bg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54435" y="5287079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pt-BR" sz="6000" b="1" dirty="0" err="1">
                <a:solidFill>
                  <a:srgbClr val="FFC000"/>
                </a:solidFill>
              </a:rPr>
              <a:t>npm</a:t>
            </a:r>
            <a:r>
              <a:rPr lang="pt-BR" sz="6000" b="1" dirty="0">
                <a:solidFill>
                  <a:srgbClr val="FFC000"/>
                </a:solidFill>
              </a:rPr>
              <a:t> </a:t>
            </a:r>
            <a:r>
              <a:rPr lang="pt-BR" sz="6000" b="1" dirty="0" smtClean="0">
                <a:solidFill>
                  <a:srgbClr val="FFC000"/>
                </a:solidFill>
              </a:rPr>
              <a:t>i -g</a:t>
            </a:r>
            <a:r>
              <a:rPr lang="pt-BR" sz="6000" b="1" dirty="0">
                <a:solidFill>
                  <a:srgbClr val="FFC000"/>
                </a:solidFill>
              </a:rPr>
              <a:t> azure-functions-core-tools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solidFill>
                  <a:schemeClr val="bg1"/>
                </a:solidFill>
              </a:rPr>
              <a:t>@glaucia_lemos86</a:t>
            </a:r>
          </a:p>
        </p:txBody>
      </p:sp>
    </p:spTree>
    <p:extLst>
      <p:ext uri="{BB962C8B-B14F-4D97-AF65-F5344CB8AC3E}">
        <p14:creationId xmlns:p14="http://schemas.microsoft.com/office/powerpoint/2010/main" val="2651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 bwMode="auto">
          <a:xfrm>
            <a:off x="6021420" y="0"/>
            <a:ext cx="6415053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38114" y="1310772"/>
            <a:ext cx="5782245" cy="118186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-BR" b="1" dirty="0"/>
              <a:t>Workshop 1</a:t>
            </a:r>
            <a:r>
              <a:rPr lang="pt-BR" b="1" dirty="0" smtClean="0"/>
              <a:t>: </a:t>
            </a:r>
            <a:r>
              <a:rPr lang="pt-BR" b="1" dirty="0"/>
              <a:t>Realizando a Migração da Aplicação MEAN para Azure </a:t>
            </a:r>
            <a:r>
              <a:rPr lang="pt-BR" b="1" dirty="0" smtClean="0"/>
              <a:t>Functions Persistindo </a:t>
            </a:r>
            <a:r>
              <a:rPr lang="pt-BR" b="1" dirty="0"/>
              <a:t>Localmente via MongoDb</a:t>
            </a:r>
          </a:p>
          <a:p>
            <a:endParaRPr lang="pt-BR" sz="72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51" y="1163542"/>
            <a:ext cx="4451748" cy="445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7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 bwMode="auto">
          <a:xfrm>
            <a:off x="6021420" y="0"/>
            <a:ext cx="6415053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74235" y="2458201"/>
            <a:ext cx="5638799" cy="118186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7200" dirty="0" smtClean="0">
                <a:solidFill>
                  <a:schemeClr val="tx1"/>
                </a:solidFill>
              </a:rPr>
              <a:t>Azure CosmosDb</a:t>
            </a:r>
          </a:p>
          <a:p>
            <a:endParaRPr lang="pt-BR" sz="7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919" y="982241"/>
            <a:ext cx="4875606" cy="442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O que é Azure CosmosDb?!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09919" y="1289217"/>
            <a:ext cx="9783355" cy="3951851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É </a:t>
            </a:r>
            <a:r>
              <a:rPr lang="pt-BR" sz="2800" dirty="0" smtClean="0"/>
              <a:t>um </a:t>
            </a:r>
            <a:r>
              <a:rPr lang="pt-BR" sz="2800" dirty="0"/>
              <a:t>serviço de banco de dados multimodelo distribuído globalmente da Microsoft. Com um clique de um botão, o Cosmos DB permite que você dimensione a taxa de transferência e o armazenamento de maneira elástica e independente em qualquer número de regiões do Azure.</a:t>
            </a: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228600" lvl="1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506" y="3544522"/>
            <a:ext cx="57150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7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Uma Base de Dados Totalmente Distribuída!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681" y="797169"/>
            <a:ext cx="8220549" cy="619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8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 bwMode="auto">
          <a:xfrm>
            <a:off x="6021420" y="0"/>
            <a:ext cx="6415053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85006" y="1709357"/>
            <a:ext cx="5782245" cy="118186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-BR" b="1" dirty="0"/>
              <a:t>Workshop </a:t>
            </a:r>
            <a:r>
              <a:rPr lang="pt-BR" b="1" dirty="0" smtClean="0"/>
              <a:t>2: </a:t>
            </a:r>
            <a:r>
              <a:rPr lang="pt-BR" b="1" dirty="0"/>
              <a:t>Realizando a Migração da Base de Dados Local para o CosmosDb</a:t>
            </a:r>
          </a:p>
          <a:p>
            <a:endParaRPr lang="pt-BR" sz="72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51" y="1163542"/>
            <a:ext cx="4451748" cy="445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50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 bwMode="auto">
          <a:xfrm>
            <a:off x="6021420" y="0"/>
            <a:ext cx="6415053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60838" y="2186477"/>
            <a:ext cx="5638799" cy="118186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7200" dirty="0" smtClean="0">
                <a:solidFill>
                  <a:schemeClr val="tx1"/>
                </a:solidFill>
              </a:rPr>
              <a:t>Azure Web App Service</a:t>
            </a:r>
          </a:p>
          <a:p>
            <a:endParaRPr lang="pt-BR" sz="7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919" y="982241"/>
            <a:ext cx="4875606" cy="442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1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O que é App Service?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45088" y="1617464"/>
            <a:ext cx="9783355" cy="4512004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É </a:t>
            </a:r>
            <a:r>
              <a:rPr lang="pt-BR" sz="2800" dirty="0"/>
              <a:t>um serviço de hospedagem de aplicativos Web, </a:t>
            </a:r>
            <a:r>
              <a:rPr lang="pt-BR" sz="2800" dirty="0" err="1"/>
              <a:t>APIs</a:t>
            </a:r>
            <a:r>
              <a:rPr lang="pt-BR" sz="2800" dirty="0"/>
              <a:t> REST e </a:t>
            </a:r>
            <a:r>
              <a:rPr lang="pt-BR" sz="2800" dirty="0" smtClean="0"/>
              <a:t>back-ends, a qual você pode desenvolver usando a sua linguagem favorita, seja: </a:t>
            </a:r>
            <a:r>
              <a:rPr lang="pt-BR" sz="2800" dirty="0"/>
              <a:t>.NET, .NET Core, Java, </a:t>
            </a:r>
            <a:r>
              <a:rPr lang="pt-BR" sz="2800" dirty="0" err="1"/>
              <a:t>Ruby</a:t>
            </a:r>
            <a:r>
              <a:rPr lang="pt-BR" sz="2800" dirty="0"/>
              <a:t>, Node.js, PHP ou </a:t>
            </a:r>
            <a:r>
              <a:rPr lang="pt-BR" sz="2800" dirty="0" smtClean="0"/>
              <a:t>Python.</a:t>
            </a: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228600" lvl="1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pic>
        <p:nvPicPr>
          <p:cNvPr id="1026" name="Picture 2" descr="https://upload.wikimedia.org/wikipedia/commons/thumb/a/a8/Microsoft_Azure_Logo.svg/2000px-Microsoft_Azure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567" y="3711635"/>
            <a:ext cx="7052552" cy="185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08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Por que o Azure App é a escolha certa?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2546988" y="4654622"/>
            <a:ext cx="7827935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Segurança e Conformidade</a:t>
            </a:r>
            <a:endParaRPr lang="pt-BR" sz="24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2522786" y="3912826"/>
            <a:ext cx="7840414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Suporte </a:t>
            </a:r>
            <a:r>
              <a:rPr lang="pt-BR" sz="2400" dirty="0" err="1" smtClean="0"/>
              <a:t>Wordpress</a:t>
            </a:r>
            <a:r>
              <a:rPr lang="pt-BR" sz="2400" dirty="0" smtClean="0"/>
              <a:t>, </a:t>
            </a:r>
            <a:r>
              <a:rPr lang="pt-BR" sz="2400" dirty="0" err="1" smtClean="0"/>
              <a:t>Umbraco</a:t>
            </a:r>
            <a:r>
              <a:rPr lang="pt-BR" sz="2400" dirty="0" smtClean="0"/>
              <a:t>, </a:t>
            </a:r>
            <a:r>
              <a:rPr lang="pt-BR" sz="2400" dirty="0" err="1" smtClean="0"/>
              <a:t>Joomla</a:t>
            </a:r>
            <a:r>
              <a:rPr lang="pt-BR" sz="2400" dirty="0" smtClean="0"/>
              <a:t>! E </a:t>
            </a:r>
            <a:r>
              <a:rPr lang="pt-BR" sz="2400" dirty="0" err="1" smtClean="0"/>
              <a:t>Drupal</a:t>
            </a:r>
            <a:endParaRPr lang="pt-BR" sz="2400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509078" y="3221412"/>
            <a:ext cx="7865846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Alta disponibilidade com correção automática</a:t>
            </a:r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2493865" y="2561677"/>
            <a:ext cx="7892782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Implantação contínua com </a:t>
            </a:r>
            <a:r>
              <a:rPr lang="pt-BR" sz="2400" dirty="0" err="1" smtClean="0"/>
              <a:t>Git</a:t>
            </a:r>
            <a:r>
              <a:rPr lang="pt-BR" sz="2400" dirty="0" smtClean="0"/>
              <a:t>, TFS </a:t>
            </a:r>
            <a:r>
              <a:rPr lang="pt-BR" sz="2400" dirty="0" err="1" smtClean="0"/>
              <a:t>GitHub</a:t>
            </a:r>
            <a:r>
              <a:rPr lang="pt-BR" sz="2400" dirty="0" smtClean="0"/>
              <a:t> e </a:t>
            </a:r>
            <a:r>
              <a:rPr lang="pt-BR" sz="2400" dirty="0" err="1" smtClean="0"/>
              <a:t>Devops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2484629" y="1866774"/>
            <a:ext cx="7902017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Suporte às plataformas Windows &amp; Linux</a:t>
            </a:r>
            <a:endParaRPr lang="pt-BR" sz="2400" dirty="0"/>
          </a:p>
        </p:txBody>
      </p:sp>
      <p:pic>
        <p:nvPicPr>
          <p:cNvPr id="15" name="rocket.png" descr="rocke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189020">
            <a:off x="11306268" y="5075836"/>
            <a:ext cx="627436" cy="141173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CaixaDeTexto 16"/>
          <p:cNvSpPr txBox="1"/>
          <p:nvPr/>
        </p:nvSpPr>
        <p:spPr>
          <a:xfrm>
            <a:off x="2581401" y="5378210"/>
            <a:ext cx="7770075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Uso de </a:t>
            </a:r>
            <a:r>
              <a:rPr lang="pt-BR" sz="2400" dirty="0" err="1" smtClean="0"/>
              <a:t>Serverless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15520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 bwMode="auto">
          <a:xfrm>
            <a:off x="6021420" y="0"/>
            <a:ext cx="6415053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74235" y="2458201"/>
            <a:ext cx="5638799" cy="118186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7200" dirty="0" smtClean="0">
                <a:solidFill>
                  <a:schemeClr val="tx1"/>
                </a:solidFill>
              </a:rPr>
              <a:t>Azure Storage Account</a:t>
            </a:r>
          </a:p>
          <a:p>
            <a:endParaRPr lang="pt-BR" sz="7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919" y="982241"/>
            <a:ext cx="4875606" cy="442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0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O que é Azure?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45088" y="1617464"/>
            <a:ext cx="9783355" cy="5072158"/>
          </a:xfrm>
        </p:spPr>
        <p:txBody>
          <a:bodyPr/>
          <a:lstStyle/>
          <a:p>
            <a:pPr marL="0" indent="0" algn="ctr">
              <a:buNone/>
            </a:pPr>
            <a:r>
              <a:rPr lang="pt-BR" sz="2800" dirty="0" smtClean="0"/>
              <a:t>É uma </a:t>
            </a:r>
            <a:r>
              <a:rPr lang="pt-BR" sz="2800" dirty="0"/>
              <a:t>plataforma de computação em </a:t>
            </a:r>
            <a:r>
              <a:rPr lang="pt-BR" sz="2800" dirty="0" smtClean="0"/>
              <a:t>nuvem </a:t>
            </a:r>
            <a:r>
              <a:rPr lang="pt-BR" sz="2800" dirty="0"/>
              <a:t>que possui um portal on-line para acessar e gerenciar recursos e serviços fornecidos pela Microsoft.</a:t>
            </a: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228600" lvl="1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pic>
        <p:nvPicPr>
          <p:cNvPr id="1026" name="Picture 2" descr="https://upload.wikimedia.org/wikipedia/commons/thumb/a/a8/Microsoft_Azure_Logo.svg/2000px-Microsoft_Azure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567" y="3711635"/>
            <a:ext cx="7052552" cy="185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60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O que é Azure Storage Account?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45088" y="1617464"/>
            <a:ext cx="9783355" cy="3650230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É </a:t>
            </a:r>
            <a:r>
              <a:rPr lang="pt-BR" sz="2800" dirty="0" smtClean="0"/>
              <a:t>uma </a:t>
            </a:r>
            <a:r>
              <a:rPr lang="pt-BR" sz="2800" dirty="0"/>
              <a:t>conta de armazenamento do </a:t>
            </a:r>
            <a:r>
              <a:rPr lang="pt-BR" sz="2800" dirty="0" err="1"/>
              <a:t>Azure</a:t>
            </a:r>
            <a:r>
              <a:rPr lang="pt-BR" sz="2800" dirty="0"/>
              <a:t> contém todos os seus objetos de dados do Armazenamento do </a:t>
            </a:r>
            <a:r>
              <a:rPr lang="pt-BR" sz="2800" dirty="0" err="1"/>
              <a:t>Azure</a:t>
            </a:r>
            <a:r>
              <a:rPr lang="pt-BR" sz="2800" dirty="0"/>
              <a:t>: </a:t>
            </a:r>
            <a:r>
              <a:rPr lang="pt-BR" sz="2800" dirty="0" err="1"/>
              <a:t>blobs</a:t>
            </a:r>
            <a:r>
              <a:rPr lang="pt-BR" sz="2800" dirty="0"/>
              <a:t>, arquivos, filas, tabelas e </a:t>
            </a:r>
            <a:r>
              <a:rPr lang="pt-BR" sz="2800" dirty="0" smtClean="0"/>
              <a:t>discos. </a:t>
            </a:r>
            <a:endParaRPr lang="en-US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228600" lvl="1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pic>
        <p:nvPicPr>
          <p:cNvPr id="1026" name="Picture 2" descr="https://upload.wikimedia.org/wikipedia/commons/thumb/a/a8/Microsoft_Azure_Logo.svg/2000px-Microsoft_Azure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567" y="3711635"/>
            <a:ext cx="7052552" cy="185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98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 bwMode="auto">
          <a:xfrm>
            <a:off x="6021420" y="0"/>
            <a:ext cx="6415053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1560" y="1580403"/>
            <a:ext cx="5782245" cy="118186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-BR" b="1" dirty="0"/>
              <a:t>Workshop </a:t>
            </a:r>
            <a:r>
              <a:rPr lang="pt-BR" b="1" dirty="0" smtClean="0"/>
              <a:t>3: </a:t>
            </a:r>
            <a:r>
              <a:rPr lang="pt-BR" b="1" dirty="0"/>
              <a:t>Realizando </a:t>
            </a:r>
            <a:r>
              <a:rPr lang="pt-BR" b="1" dirty="0" smtClean="0"/>
              <a:t>o Deploy da Aplicação e das Funções ao Azure via Visual Studio </a:t>
            </a:r>
            <a:r>
              <a:rPr lang="pt-BR" b="1" dirty="0" err="1" smtClean="0"/>
              <a:t>Code</a:t>
            </a:r>
            <a:endParaRPr lang="pt-BR" b="1" dirty="0"/>
          </a:p>
          <a:p>
            <a:endParaRPr lang="pt-BR" sz="72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51" y="1163542"/>
            <a:ext cx="4451748" cy="445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O que aprendemos hoje?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sp>
        <p:nvSpPr>
          <p:cNvPr id="37" name="CaixaDeTexto 36"/>
          <p:cNvSpPr txBox="1"/>
          <p:nvPr/>
        </p:nvSpPr>
        <p:spPr>
          <a:xfrm>
            <a:off x="885930" y="2757330"/>
            <a:ext cx="7563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latin typeface="Segoe UI" panose="020B0502040204020203" pitchFamily="34" charset="0"/>
              </a:rPr>
              <a:t>Vantagens em usar Arquitetura Serverless</a:t>
            </a:r>
            <a:endParaRPr lang="pt-BR" dirty="0">
              <a:latin typeface="Segoe UI" panose="020B0502040204020203" pitchFamily="34" charset="0"/>
            </a:endParaRPr>
          </a:p>
        </p:txBody>
      </p:sp>
      <p:sp>
        <p:nvSpPr>
          <p:cNvPr id="38" name="CaixaDeTexto 37"/>
          <p:cNvSpPr txBox="1"/>
          <p:nvPr/>
        </p:nvSpPr>
        <p:spPr>
          <a:xfrm>
            <a:off x="885929" y="3538125"/>
            <a:ext cx="7563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O que é Azure Functions?</a:t>
            </a:r>
            <a:endParaRPr lang="pt-BR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910235" y="1986817"/>
            <a:ext cx="5323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latin typeface="Segoe UI" panose="020B0502040204020203" pitchFamily="34" charset="0"/>
              </a:rPr>
              <a:t>O que é Arquitetura Serverless?</a:t>
            </a:r>
            <a:endParaRPr lang="pt-BR" dirty="0">
              <a:latin typeface="Segoe UI" panose="020B0502040204020203" pitchFamily="34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841131" y="4447408"/>
            <a:ext cx="7563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latin typeface="Segoe UI" panose="020B0502040204020203" pitchFamily="34" charset="0"/>
              </a:rPr>
              <a:t>Demos: Aplicação Node.js com Azure Functions</a:t>
            </a:r>
            <a:endParaRPr lang="pt-BR" dirty="0">
              <a:latin typeface="Segoe UI" panose="020B0502040204020203" pitchFamily="34" charset="0"/>
            </a:endParaRPr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74" y="1851025"/>
            <a:ext cx="608130" cy="60813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23" y="2631447"/>
            <a:ext cx="608130" cy="60813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00" y="3417851"/>
            <a:ext cx="608130" cy="60813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62" y="4317417"/>
            <a:ext cx="608130" cy="60813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41131" y="5350085"/>
            <a:ext cx="7563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latin typeface="Segoe UI" panose="020B0502040204020203" pitchFamily="34" charset="0"/>
              </a:rPr>
              <a:t>Como realizar </a:t>
            </a:r>
            <a:r>
              <a:rPr lang="pt-BR" dirty="0" err="1" smtClean="0">
                <a:latin typeface="Segoe UI" panose="020B0502040204020203" pitchFamily="34" charset="0"/>
              </a:rPr>
              <a:t>deploy</a:t>
            </a:r>
            <a:r>
              <a:rPr lang="pt-BR" dirty="0" smtClean="0">
                <a:latin typeface="Segoe UI" panose="020B0502040204020203" pitchFamily="34" charset="0"/>
              </a:rPr>
              <a:t> facilmente no Visual Studio </a:t>
            </a:r>
            <a:r>
              <a:rPr lang="pt-BR" dirty="0" err="1" smtClean="0">
                <a:latin typeface="Segoe UI" panose="020B0502040204020203" pitchFamily="34" charset="0"/>
              </a:rPr>
              <a:t>Code</a:t>
            </a:r>
            <a:endParaRPr lang="pt-BR" dirty="0">
              <a:latin typeface="Segoe UI" panose="020B0502040204020203" pitchFamily="34" charset="0"/>
            </a:endParaRPr>
          </a:p>
          <a:p>
            <a:endParaRPr lang="pt-BR" dirty="0"/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62" y="5220094"/>
            <a:ext cx="608130" cy="60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3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17" grpId="0"/>
      <p:bldP spid="19" grpId="0"/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Assim que…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918" y="2685234"/>
            <a:ext cx="1793042" cy="1961167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381" y="3290241"/>
            <a:ext cx="1022962" cy="992074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24" y="3311731"/>
            <a:ext cx="914715" cy="88709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15" y="2765424"/>
            <a:ext cx="2004645" cy="2004645"/>
          </a:xfrm>
          <a:prstGeom prst="rect">
            <a:avLst/>
          </a:prstGeom>
        </p:spPr>
      </p:pic>
      <p:pic>
        <p:nvPicPr>
          <p:cNvPr id="15" name="rocket.png" descr="rocket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054504">
            <a:off x="10141409" y="2521989"/>
            <a:ext cx="1092440" cy="245798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4588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Por que o Azure é a escolha certa?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9599" y="1169991"/>
            <a:ext cx="9783355" cy="3822585"/>
          </a:xfrm>
        </p:spPr>
        <p:txBody>
          <a:bodyPr/>
          <a:lstStyle/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228600" lvl="1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6556282" y="3611268"/>
            <a:ext cx="3641409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Escalável</a:t>
            </a:r>
            <a:endParaRPr lang="pt-BR" sz="24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2311770" y="3608025"/>
            <a:ext cx="3641409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Confiável</a:t>
            </a:r>
            <a:endParaRPr lang="pt-BR" sz="2400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8417509" y="1873259"/>
            <a:ext cx="3641409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Inteligente</a:t>
            </a:r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4357834" y="1870015"/>
            <a:ext cx="3641409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Híbrido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268968" y="1866774"/>
            <a:ext cx="3641409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Produtivo</a:t>
            </a:r>
            <a:endParaRPr lang="pt-BR" sz="2400" dirty="0"/>
          </a:p>
        </p:txBody>
      </p:sp>
      <p:pic>
        <p:nvPicPr>
          <p:cNvPr id="15" name="rocket.png" descr="rocke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189020">
            <a:off x="10767006" y="4349005"/>
            <a:ext cx="627436" cy="141173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2775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Os números comprovam que…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2927" y="4132109"/>
            <a:ext cx="3105150" cy="25527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2452" y="1330786"/>
            <a:ext cx="3590925" cy="253365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7626" y="1404528"/>
            <a:ext cx="359092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9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Datacenters anywhere!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55" y="958646"/>
            <a:ext cx="11583323" cy="556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2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E valores?!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9599" y="1169991"/>
            <a:ext cx="9783355" cy="3822585"/>
          </a:xfrm>
        </p:spPr>
        <p:txBody>
          <a:bodyPr/>
          <a:lstStyle/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228600" lvl="1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1570935" y="1190566"/>
            <a:ext cx="9115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A AWS é cinco vezes mais caro que o Azure para Windows Server &amp; SQL Server!</a:t>
            </a:r>
            <a:endParaRPr lang="pt-BR" sz="3600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2077452" y="6131293"/>
            <a:ext cx="8037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Compare </a:t>
            </a:r>
            <a:r>
              <a:rPr lang="pt-BR" dirty="0"/>
              <a:t>os preços: </a:t>
            </a:r>
            <a:r>
              <a:rPr lang="pt-BR" dirty="0">
                <a:hlinkClick r:id="rId4"/>
              </a:rPr>
              <a:t>https://azure.microsoft.com/pt-br/overview/azure-vs-aws/cost-savings</a:t>
            </a:r>
            <a:r>
              <a:rPr lang="pt-BR" dirty="0" smtClean="0">
                <a:hlinkClick r:id="rId4"/>
              </a:rPr>
              <a:t>/</a:t>
            </a:r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6382" y="2580968"/>
            <a:ext cx="4234923" cy="287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66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Empresas que usam Soluções Azure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373" y="1060793"/>
            <a:ext cx="10642918" cy="527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1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PEX Template 2017 ">
  <a:themeElements>
    <a:clrScheme name="Custom 79">
      <a:dk1>
        <a:srgbClr val="353535"/>
      </a:dk1>
      <a:lt1>
        <a:srgbClr val="FFFFFF"/>
      </a:lt1>
      <a:dk2>
        <a:srgbClr val="353535"/>
      </a:dk2>
      <a:lt2>
        <a:srgbClr val="FFFFFF"/>
      </a:lt2>
      <a:accent1>
        <a:srgbClr val="FFB900"/>
      </a:accent1>
      <a:accent2>
        <a:srgbClr val="B4009E"/>
      </a:accent2>
      <a:accent3>
        <a:srgbClr val="0078D7"/>
      </a:accent3>
      <a:accent4>
        <a:srgbClr val="00BCF2"/>
      </a:accent4>
      <a:accent5>
        <a:srgbClr val="B4A0FF"/>
      </a:accent5>
      <a:accent6>
        <a:srgbClr val="00B294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71239882-4395-4F1E-A7A4-B9823733F26A}" vid="{F3DECCDB-D108-476B-BDE8-0D4C8C1A03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MediaServiceKeyPoints xmlns="16dc66bd-df5a-4495-a5c9-5e296f49988a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3D2391BFF58241AEB203BD95DC1F89" ma:contentTypeVersion="16" ma:contentTypeDescription="Create a new document." ma:contentTypeScope="" ma:versionID="bd4b5e6fa70efd11586bd069caa6259f">
  <xsd:schema xmlns:xsd="http://www.w3.org/2001/XMLSchema" xmlns:xs="http://www.w3.org/2001/XMLSchema" xmlns:p="http://schemas.microsoft.com/office/2006/metadata/properties" xmlns:ns1="http://schemas.microsoft.com/sharepoint/v3" xmlns:ns2="16dc66bd-df5a-4495-a5c9-5e296f49988a" xmlns:ns3="12239fb0-26c0-4a37-b790-6c81fba9d0fc" targetNamespace="http://schemas.microsoft.com/office/2006/metadata/properties" ma:root="true" ma:fieldsID="1236f19879e555dfdef409a5be7c6d72" ns1:_="" ns2:_="" ns3:_="">
    <xsd:import namespace="http://schemas.microsoft.com/sharepoint/v3"/>
    <xsd:import namespace="16dc66bd-df5a-4495-a5c9-5e296f49988a"/>
    <xsd:import namespace="12239fb0-26c0-4a37-b790-6c81fba9d0f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dc66bd-df5a-4495-a5c9-5e296f4998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6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239fb0-26c0-4a37-b790-6c81fba9d0f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4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5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9C5458-A72E-4627-9FFC-D350DCB4700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16dc66bd-df5a-4495-a5c9-5e296f49988a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517AA3B-FC88-46DF-B5BA-DC6634CFCC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16dc66bd-df5a-4495-a5c9-5e296f49988a"/>
    <ds:schemaRef ds:uri="12239fb0-26c0-4a37-b790-6c81fba9d0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3134_APEX_template_r03</Template>
  <TotalTime>1739</TotalTime>
  <Words>3207</Words>
  <Application>Microsoft Office PowerPoint</Application>
  <PresentationFormat>Personalizar</PresentationFormat>
  <Paragraphs>405</Paragraphs>
  <Slides>43</Slides>
  <Notes>42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43</vt:i4>
      </vt:variant>
    </vt:vector>
  </HeadingPairs>
  <TitlesOfParts>
    <vt:vector size="50" baseType="lpstr">
      <vt:lpstr>Arial</vt:lpstr>
      <vt:lpstr>Lucida Console</vt:lpstr>
      <vt:lpstr>Segoe UI</vt:lpstr>
      <vt:lpstr>Segoe UI Light</vt:lpstr>
      <vt:lpstr>Segoe UI Semilight</vt:lpstr>
      <vt:lpstr>Wingdings</vt:lpstr>
      <vt:lpstr>APEX Template 2017 </vt:lpstr>
      <vt:lpstr>Workshop MEAN &amp; Serverless - Wavy </vt:lpstr>
      <vt:lpstr>Apresentação do PowerPoint</vt:lpstr>
      <vt:lpstr>Apresentação do PowerPoint</vt:lpstr>
      <vt:lpstr>O que é Azure?</vt:lpstr>
      <vt:lpstr>Por que o Azure é a escolha certa?</vt:lpstr>
      <vt:lpstr>Os números comprovam que…</vt:lpstr>
      <vt:lpstr>Datacenters anywhere!</vt:lpstr>
      <vt:lpstr>E valores?!</vt:lpstr>
      <vt:lpstr>Empresas que usam Soluções Azure</vt:lpstr>
      <vt:lpstr>Assim que…</vt:lpstr>
      <vt:lpstr>Apresentação do PowerPoint</vt:lpstr>
      <vt:lpstr>O que é Node.js?</vt:lpstr>
      <vt:lpstr>E o melhor do Node.js é que ele é…</vt:lpstr>
      <vt:lpstr>Só felicidades </vt:lpstr>
      <vt:lpstr>Uhh…</vt:lpstr>
      <vt:lpstr>Rápida &amp; Escalável!</vt:lpstr>
      <vt:lpstr>Apresentação do PowerPoint</vt:lpstr>
      <vt:lpstr>Apresentação do PowerPoint</vt:lpstr>
      <vt:lpstr>Afinal… O que é Serverless?!</vt:lpstr>
      <vt:lpstr>Ficaram confusos?! </vt:lpstr>
      <vt:lpstr>Entendendo um pouco arquitetura Serverless…</vt:lpstr>
      <vt:lpstr>Ahh… Agora sim!</vt:lpstr>
      <vt:lpstr>Quais vantagens em usar Arquitetura Serverless? </vt:lpstr>
      <vt:lpstr>Assim que…</vt:lpstr>
      <vt:lpstr>Apresentação do PowerPoint</vt:lpstr>
      <vt:lpstr>O que é Azure Functions?</vt:lpstr>
      <vt:lpstr>Linguagens que posso usar Azure Functions</vt:lpstr>
      <vt:lpstr>O que posso fazer com Funções?</vt:lpstr>
      <vt:lpstr>Templates Importantes no Azure Functions... </vt:lpstr>
      <vt:lpstr>Apresentação do PowerPoint</vt:lpstr>
      <vt:lpstr>Apresentação do PowerPoint</vt:lpstr>
      <vt:lpstr>Apresentação do PowerPoint</vt:lpstr>
      <vt:lpstr>O que é Azure CosmosDb?!</vt:lpstr>
      <vt:lpstr>Uma Base de Dados Totalmente Distribuída!</vt:lpstr>
      <vt:lpstr>Apresentação do PowerPoint</vt:lpstr>
      <vt:lpstr>Apresentação do PowerPoint</vt:lpstr>
      <vt:lpstr>O que é App Service?</vt:lpstr>
      <vt:lpstr>Por que o Azure App é a escolha certa?</vt:lpstr>
      <vt:lpstr>Apresentação do PowerPoint</vt:lpstr>
      <vt:lpstr>O que é Azure Storage Account?</vt:lpstr>
      <vt:lpstr>Apresentação do PowerPoint</vt:lpstr>
      <vt:lpstr>O que aprendemos hoje?</vt:lpstr>
      <vt:lpstr>Assim que…</vt:lpstr>
    </vt:vector>
  </TitlesOfParts>
  <Manager/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>&lt;Speech title here&gt;</dc:subject>
  <dc:creator>Trine Thogersen</dc:creator>
  <cp:keywords/>
  <dc:description>Template: _x000d_
Formatting: _x000d_
Audience Type:</dc:description>
  <cp:lastModifiedBy>Glaucia Lemos</cp:lastModifiedBy>
  <cp:revision>223</cp:revision>
  <dcterms:created xsi:type="dcterms:W3CDTF">2017-10-31T19:47:21Z</dcterms:created>
  <dcterms:modified xsi:type="dcterms:W3CDTF">2019-08-26T20:38:48Z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0x010100A33D2391BFF58241AEB203BD95DC1F89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Owner">
    <vt:lpwstr>maprende@microsoft.com</vt:lpwstr>
  </property>
  <property fmtid="{D5CDD505-2E9C-101B-9397-08002B2CF9AE}" pid="14" name="MSIP_Label_f42aa342-8706-4288-bd11-ebb85995028c_SetDate">
    <vt:lpwstr>2018-04-03T18:59:45.4491218Z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Application">
    <vt:lpwstr>Microsoft Azure Information Protection</vt:lpwstr>
  </property>
  <property fmtid="{D5CDD505-2E9C-101B-9397-08002B2CF9AE}" pid="17" name="MSIP_Label_f42aa342-8706-4288-bd11-ebb85995028c_Extended_MSFT_Method">
    <vt:lpwstr>Automatic</vt:lpwstr>
  </property>
  <property fmtid="{D5CDD505-2E9C-101B-9397-08002B2CF9AE}" pid="18" name="Sensitivity">
    <vt:lpwstr>General</vt:lpwstr>
  </property>
</Properties>
</file>